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
      <p:font typeface="Electrolize"/>
      <p:regular r:id="rId33"/>
    </p:embeddedFont>
    <p:embeddedFont>
      <p:font typeface="Merriweather"/>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Electrolize-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Merriweather-bold.fntdata"/><Relationship Id="rId12" Type="http://schemas.openxmlformats.org/officeDocument/2006/relationships/slide" Target="slides/slide7.xml"/><Relationship Id="rId34" Type="http://schemas.openxmlformats.org/officeDocument/2006/relationships/font" Target="fonts/Merriweather-regular.fntdata"/><Relationship Id="rId15" Type="http://schemas.openxmlformats.org/officeDocument/2006/relationships/slide" Target="slides/slide10.xml"/><Relationship Id="rId37" Type="http://schemas.openxmlformats.org/officeDocument/2006/relationships/font" Target="fonts/Merriweather-boldItalic.fntdata"/><Relationship Id="rId14" Type="http://schemas.openxmlformats.org/officeDocument/2006/relationships/slide" Target="slides/slide9.xml"/><Relationship Id="rId36" Type="http://schemas.openxmlformats.org/officeDocument/2006/relationships/font" Target="fonts/Merriweather-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png>
</file>

<file path=ppt/media/image2.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812839fd05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g812839fd0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f</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7118a7f04f_1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7118a7f04f_1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7118a7f04f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g7118a7f04f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7118a7f04f_1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7118a7f04f_1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811f57b162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811f57b162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7118a7f04f_3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g7118a7f04f_3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 name="Google Shape;8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812839fd05_0_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g812839fd05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600"/>
              <a:buNone/>
              <a:defRPr sz="1600">
                <a:solidFill>
                  <a:schemeClr val="lt2"/>
                </a:solidFill>
              </a:defRPr>
            </a:lvl1pPr>
            <a:lvl2pPr lvl="1" algn="l">
              <a:lnSpc>
                <a:spcPct val="100000"/>
              </a:lnSpc>
              <a:spcBef>
                <a:spcPts val="0"/>
              </a:spcBef>
              <a:spcAft>
                <a:spcPts val="0"/>
              </a:spcAft>
              <a:buClr>
                <a:schemeClr val="lt2"/>
              </a:buClr>
              <a:buSzPts val="1600"/>
              <a:buNone/>
              <a:defRPr sz="1600">
                <a:solidFill>
                  <a:schemeClr val="lt2"/>
                </a:solidFill>
              </a:defRPr>
            </a:lvl2pPr>
            <a:lvl3pPr lvl="2" algn="l">
              <a:lnSpc>
                <a:spcPct val="100000"/>
              </a:lnSpc>
              <a:spcBef>
                <a:spcPts val="0"/>
              </a:spcBef>
              <a:spcAft>
                <a:spcPts val="0"/>
              </a:spcAft>
              <a:buClr>
                <a:schemeClr val="lt2"/>
              </a:buClr>
              <a:buSzPts val="1600"/>
              <a:buNone/>
              <a:defRPr sz="1600">
                <a:solidFill>
                  <a:schemeClr val="lt2"/>
                </a:solidFill>
              </a:defRPr>
            </a:lvl3pPr>
            <a:lvl4pPr lvl="3" algn="l">
              <a:lnSpc>
                <a:spcPct val="100000"/>
              </a:lnSpc>
              <a:spcBef>
                <a:spcPts val="0"/>
              </a:spcBef>
              <a:spcAft>
                <a:spcPts val="0"/>
              </a:spcAft>
              <a:buClr>
                <a:schemeClr val="lt2"/>
              </a:buClr>
              <a:buSzPts val="1600"/>
              <a:buNone/>
              <a:defRPr sz="1600">
                <a:solidFill>
                  <a:schemeClr val="lt2"/>
                </a:solidFill>
              </a:defRPr>
            </a:lvl4pPr>
            <a:lvl5pPr lvl="4" algn="l">
              <a:lnSpc>
                <a:spcPct val="100000"/>
              </a:lnSpc>
              <a:spcBef>
                <a:spcPts val="0"/>
              </a:spcBef>
              <a:spcAft>
                <a:spcPts val="0"/>
              </a:spcAft>
              <a:buClr>
                <a:schemeClr val="lt2"/>
              </a:buClr>
              <a:buSzPts val="1600"/>
              <a:buNone/>
              <a:defRPr sz="1600">
                <a:solidFill>
                  <a:schemeClr val="lt2"/>
                </a:solidFill>
              </a:defRPr>
            </a:lvl5pPr>
            <a:lvl6pPr lvl="5" algn="l">
              <a:lnSpc>
                <a:spcPct val="100000"/>
              </a:lnSpc>
              <a:spcBef>
                <a:spcPts val="0"/>
              </a:spcBef>
              <a:spcAft>
                <a:spcPts val="0"/>
              </a:spcAft>
              <a:buClr>
                <a:schemeClr val="lt2"/>
              </a:buClr>
              <a:buSzPts val="1600"/>
              <a:buNone/>
              <a:defRPr sz="1600">
                <a:solidFill>
                  <a:schemeClr val="lt2"/>
                </a:solidFill>
              </a:defRPr>
            </a:lvl6pPr>
            <a:lvl7pPr lvl="6" algn="l">
              <a:lnSpc>
                <a:spcPct val="100000"/>
              </a:lnSpc>
              <a:spcBef>
                <a:spcPts val="0"/>
              </a:spcBef>
              <a:spcAft>
                <a:spcPts val="0"/>
              </a:spcAft>
              <a:buClr>
                <a:schemeClr val="lt2"/>
              </a:buClr>
              <a:buSzPts val="1600"/>
              <a:buNone/>
              <a:defRPr sz="1600">
                <a:solidFill>
                  <a:schemeClr val="lt2"/>
                </a:solidFill>
              </a:defRPr>
            </a:lvl7pPr>
            <a:lvl8pPr lvl="7" algn="l">
              <a:lnSpc>
                <a:spcPct val="100000"/>
              </a:lnSpc>
              <a:spcBef>
                <a:spcPts val="0"/>
              </a:spcBef>
              <a:spcAft>
                <a:spcPts val="0"/>
              </a:spcAft>
              <a:buClr>
                <a:schemeClr val="lt2"/>
              </a:buClr>
              <a:buSzPts val="1600"/>
              <a:buNone/>
              <a:defRPr sz="1600">
                <a:solidFill>
                  <a:schemeClr val="lt2"/>
                </a:solidFill>
              </a:defRPr>
            </a:lvl8pPr>
            <a:lvl9pPr lvl="8" algn="l">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10000"/>
              <a:buNone/>
              <a:defRPr sz="10000">
                <a:solidFill>
                  <a:schemeClr val="lt1"/>
                </a:solidFill>
              </a:defRPr>
            </a:lvl1pPr>
            <a:lvl2pPr lvl="1" algn="l">
              <a:lnSpc>
                <a:spcPct val="100000"/>
              </a:lnSpc>
              <a:spcBef>
                <a:spcPts val="0"/>
              </a:spcBef>
              <a:spcAft>
                <a:spcPts val="0"/>
              </a:spcAft>
              <a:buClr>
                <a:schemeClr val="lt1"/>
              </a:buClr>
              <a:buSzPts val="10000"/>
              <a:buNone/>
              <a:defRPr sz="10000">
                <a:solidFill>
                  <a:schemeClr val="lt1"/>
                </a:solidFill>
              </a:defRPr>
            </a:lvl2pPr>
            <a:lvl3pPr lvl="2" algn="l">
              <a:lnSpc>
                <a:spcPct val="100000"/>
              </a:lnSpc>
              <a:spcBef>
                <a:spcPts val="0"/>
              </a:spcBef>
              <a:spcAft>
                <a:spcPts val="0"/>
              </a:spcAft>
              <a:buClr>
                <a:schemeClr val="lt1"/>
              </a:buClr>
              <a:buSzPts val="10000"/>
              <a:buNone/>
              <a:defRPr sz="10000">
                <a:solidFill>
                  <a:schemeClr val="lt1"/>
                </a:solidFill>
              </a:defRPr>
            </a:lvl3pPr>
            <a:lvl4pPr lvl="3" algn="l">
              <a:lnSpc>
                <a:spcPct val="100000"/>
              </a:lnSpc>
              <a:spcBef>
                <a:spcPts val="0"/>
              </a:spcBef>
              <a:spcAft>
                <a:spcPts val="0"/>
              </a:spcAft>
              <a:buClr>
                <a:schemeClr val="lt1"/>
              </a:buClr>
              <a:buSzPts val="10000"/>
              <a:buNone/>
              <a:defRPr sz="10000">
                <a:solidFill>
                  <a:schemeClr val="lt1"/>
                </a:solidFill>
              </a:defRPr>
            </a:lvl4pPr>
            <a:lvl5pPr lvl="4" algn="l">
              <a:lnSpc>
                <a:spcPct val="100000"/>
              </a:lnSpc>
              <a:spcBef>
                <a:spcPts val="0"/>
              </a:spcBef>
              <a:spcAft>
                <a:spcPts val="0"/>
              </a:spcAft>
              <a:buClr>
                <a:schemeClr val="lt1"/>
              </a:buClr>
              <a:buSzPts val="10000"/>
              <a:buNone/>
              <a:defRPr sz="10000">
                <a:solidFill>
                  <a:schemeClr val="lt1"/>
                </a:solidFill>
              </a:defRPr>
            </a:lvl5pPr>
            <a:lvl6pPr lvl="5" algn="l">
              <a:lnSpc>
                <a:spcPct val="100000"/>
              </a:lnSpc>
              <a:spcBef>
                <a:spcPts val="0"/>
              </a:spcBef>
              <a:spcAft>
                <a:spcPts val="0"/>
              </a:spcAft>
              <a:buClr>
                <a:schemeClr val="lt1"/>
              </a:buClr>
              <a:buSzPts val="10000"/>
              <a:buNone/>
              <a:defRPr sz="10000">
                <a:solidFill>
                  <a:schemeClr val="lt1"/>
                </a:solidFill>
              </a:defRPr>
            </a:lvl6pPr>
            <a:lvl7pPr lvl="6" algn="l">
              <a:lnSpc>
                <a:spcPct val="100000"/>
              </a:lnSpc>
              <a:spcBef>
                <a:spcPts val="0"/>
              </a:spcBef>
              <a:spcAft>
                <a:spcPts val="0"/>
              </a:spcAft>
              <a:buClr>
                <a:schemeClr val="lt1"/>
              </a:buClr>
              <a:buSzPts val="10000"/>
              <a:buNone/>
              <a:defRPr sz="10000">
                <a:solidFill>
                  <a:schemeClr val="lt1"/>
                </a:solidFill>
              </a:defRPr>
            </a:lvl7pPr>
            <a:lvl8pPr lvl="7" algn="l">
              <a:lnSpc>
                <a:spcPct val="100000"/>
              </a:lnSpc>
              <a:spcBef>
                <a:spcPts val="0"/>
              </a:spcBef>
              <a:spcAft>
                <a:spcPts val="0"/>
              </a:spcAft>
              <a:buClr>
                <a:schemeClr val="lt1"/>
              </a:buClr>
              <a:buSzPts val="10000"/>
              <a:buNone/>
              <a:defRPr sz="10000">
                <a:solidFill>
                  <a:schemeClr val="lt1"/>
                </a:solidFill>
              </a:defRPr>
            </a:lvl8pPr>
            <a:lvl9pPr lvl="8" algn="l">
              <a:lnSpc>
                <a:spcPct val="100000"/>
              </a:lnSpc>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accent2"/>
              </a:buClr>
              <a:buSzPts val="1300"/>
              <a:buChar char="●"/>
              <a:defRPr>
                <a:solidFill>
                  <a:schemeClr val="accent2"/>
                </a:solidFill>
              </a:defRPr>
            </a:lvl1pPr>
            <a:lvl2pPr indent="-298450" lvl="1" marL="914400" algn="l">
              <a:lnSpc>
                <a:spcPct val="115000"/>
              </a:lnSpc>
              <a:spcBef>
                <a:spcPts val="1600"/>
              </a:spcBef>
              <a:spcAft>
                <a:spcPts val="0"/>
              </a:spcAft>
              <a:buClr>
                <a:schemeClr val="accent2"/>
              </a:buClr>
              <a:buSzPts val="1100"/>
              <a:buChar char="○"/>
              <a:defRPr>
                <a:solidFill>
                  <a:schemeClr val="accent2"/>
                </a:solidFill>
              </a:defRPr>
            </a:lvl2pPr>
            <a:lvl3pPr indent="-298450" lvl="2" marL="1371600" algn="l">
              <a:lnSpc>
                <a:spcPct val="115000"/>
              </a:lnSpc>
              <a:spcBef>
                <a:spcPts val="1600"/>
              </a:spcBef>
              <a:spcAft>
                <a:spcPts val="0"/>
              </a:spcAft>
              <a:buClr>
                <a:schemeClr val="accent2"/>
              </a:buClr>
              <a:buSzPts val="1100"/>
              <a:buChar char="■"/>
              <a:defRPr>
                <a:solidFill>
                  <a:schemeClr val="accent2"/>
                </a:solidFill>
              </a:defRPr>
            </a:lvl3pPr>
            <a:lvl4pPr indent="-298450" lvl="3" marL="1828800" algn="l">
              <a:lnSpc>
                <a:spcPct val="115000"/>
              </a:lnSpc>
              <a:spcBef>
                <a:spcPts val="1600"/>
              </a:spcBef>
              <a:spcAft>
                <a:spcPts val="0"/>
              </a:spcAft>
              <a:buClr>
                <a:schemeClr val="accent2"/>
              </a:buClr>
              <a:buSzPts val="1100"/>
              <a:buChar char="●"/>
              <a:defRPr>
                <a:solidFill>
                  <a:schemeClr val="accent2"/>
                </a:solidFill>
              </a:defRPr>
            </a:lvl4pPr>
            <a:lvl5pPr indent="-298450" lvl="4" marL="2286000" algn="l">
              <a:lnSpc>
                <a:spcPct val="115000"/>
              </a:lnSpc>
              <a:spcBef>
                <a:spcPts val="1600"/>
              </a:spcBef>
              <a:spcAft>
                <a:spcPts val="0"/>
              </a:spcAft>
              <a:buClr>
                <a:schemeClr val="accent2"/>
              </a:buClr>
              <a:buSzPts val="1100"/>
              <a:buChar char="○"/>
              <a:defRPr>
                <a:solidFill>
                  <a:schemeClr val="accent2"/>
                </a:solidFill>
              </a:defRPr>
            </a:lvl5pPr>
            <a:lvl6pPr indent="-298450" lvl="5" marL="2743200" algn="l">
              <a:lnSpc>
                <a:spcPct val="115000"/>
              </a:lnSpc>
              <a:spcBef>
                <a:spcPts val="1600"/>
              </a:spcBef>
              <a:spcAft>
                <a:spcPts val="0"/>
              </a:spcAft>
              <a:buClr>
                <a:schemeClr val="accent2"/>
              </a:buClr>
              <a:buSzPts val="1100"/>
              <a:buChar char="■"/>
              <a:defRPr>
                <a:solidFill>
                  <a:schemeClr val="accent2"/>
                </a:solidFill>
              </a:defRPr>
            </a:lvl6pPr>
            <a:lvl7pPr indent="-298450" lvl="6" marL="3200400" algn="l">
              <a:lnSpc>
                <a:spcPct val="115000"/>
              </a:lnSpc>
              <a:spcBef>
                <a:spcPts val="1600"/>
              </a:spcBef>
              <a:spcAft>
                <a:spcPts val="0"/>
              </a:spcAft>
              <a:buClr>
                <a:schemeClr val="accent2"/>
              </a:buClr>
              <a:buSzPts val="1100"/>
              <a:buChar char="●"/>
              <a:defRPr>
                <a:solidFill>
                  <a:schemeClr val="accent2"/>
                </a:solidFill>
              </a:defRPr>
            </a:lvl7pPr>
            <a:lvl8pPr indent="-298450" lvl="7" marL="3657600" algn="l">
              <a:lnSpc>
                <a:spcPct val="115000"/>
              </a:lnSpc>
              <a:spcBef>
                <a:spcPts val="1600"/>
              </a:spcBef>
              <a:spcAft>
                <a:spcPts val="0"/>
              </a:spcAft>
              <a:buClr>
                <a:schemeClr val="accent2"/>
              </a:buClr>
              <a:buSzPts val="1100"/>
              <a:buChar char="○"/>
              <a:defRPr>
                <a:solidFill>
                  <a:schemeClr val="accent2"/>
                </a:solidFill>
              </a:defRPr>
            </a:lvl8pPr>
            <a:lvl9pPr indent="-298450" lvl="8" marL="4114800" algn="l">
              <a:lnSpc>
                <a:spcPct val="115000"/>
              </a:lnSpc>
              <a:spcBef>
                <a:spcPts val="1600"/>
              </a:spcBef>
              <a:spcAft>
                <a:spcPts val="160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4" name="Shape 14"/>
        <p:cNvGrpSpPr/>
        <p:nvPr/>
      </p:nvGrpSpPr>
      <p:grpSpPr>
        <a:xfrm>
          <a:off x="0" y="0"/>
          <a:ext cx="0" cy="0"/>
          <a:chOff x="0" y="0"/>
          <a:chExt cx="0" cy="0"/>
        </a:xfrm>
      </p:grpSpPr>
      <p:sp>
        <p:nvSpPr>
          <p:cNvPr id="15" name="Google Shape;15;p3"/>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3"/>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7" name="Google Shape;17;p3"/>
          <p:cNvSpPr txBox="1"/>
          <p:nvPr>
            <p:ph idx="1" type="body"/>
          </p:nvPr>
        </p:nvSpPr>
        <p:spPr>
          <a:xfrm>
            <a:off x="311700" y="1505700"/>
            <a:ext cx="3999900" cy="3076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8" name="Google Shape;18;p3"/>
          <p:cNvSpPr txBox="1"/>
          <p:nvPr>
            <p:ph idx="2" type="body"/>
          </p:nvPr>
        </p:nvSpPr>
        <p:spPr>
          <a:xfrm>
            <a:off x="4832400" y="1505700"/>
            <a:ext cx="3999900" cy="3076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9" name="Google Shape;19;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0" name="Shape 20"/>
        <p:cNvGrpSpPr/>
        <p:nvPr/>
      </p:nvGrpSpPr>
      <p:grpSpPr>
        <a:xfrm>
          <a:off x="0" y="0"/>
          <a:ext cx="0" cy="0"/>
          <a:chOff x="0" y="0"/>
          <a:chExt cx="0" cy="0"/>
        </a:xfrm>
      </p:grpSpPr>
      <p:sp>
        <p:nvSpPr>
          <p:cNvPr id="21" name="Google Shape;21;p4"/>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4"/>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23" name="Google Shape;23;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24" name="Shape 24"/>
        <p:cNvGrpSpPr/>
        <p:nvPr/>
      </p:nvGrpSpPr>
      <p:grpSpPr>
        <a:xfrm>
          <a:off x="0" y="0"/>
          <a:ext cx="0" cy="0"/>
          <a:chOff x="0" y="0"/>
          <a:chExt cx="0" cy="0"/>
        </a:xfrm>
      </p:grpSpPr>
      <p:sp>
        <p:nvSpPr>
          <p:cNvPr id="25" name="Google Shape;25;p5"/>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26" name="Google Shape;26;p5"/>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27" name="Google Shape;27;p5"/>
          <p:cNvSpPr txBox="1"/>
          <p:nvPr>
            <p:ph type="title"/>
          </p:nvPr>
        </p:nvSpPr>
        <p:spPr>
          <a:xfrm>
            <a:off x="311700" y="539725"/>
            <a:ext cx="8520600" cy="128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28" name="Google Shape;28;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9" name="Shape 29"/>
        <p:cNvGrpSpPr/>
        <p:nvPr/>
      </p:nvGrpSpPr>
      <p:grpSpPr>
        <a:xfrm>
          <a:off x="0" y="0"/>
          <a:ext cx="0" cy="0"/>
          <a:chOff x="0" y="0"/>
          <a:chExt cx="0" cy="0"/>
        </a:xfrm>
      </p:grpSpPr>
      <p:sp>
        <p:nvSpPr>
          <p:cNvPr id="30" name="Google Shape;30;p6"/>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6"/>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32" name="Google Shape;32;p6"/>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33" name="Google Shape;33;p6"/>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34" name="Google Shape;34;p6"/>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5" name="Google Shape;35;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7"/>
          <p:cNvSpPr txBox="1"/>
          <p:nvPr>
            <p:ph type="title"/>
          </p:nvPr>
        </p:nvSpPr>
        <p:spPr>
          <a:xfrm>
            <a:off x="311725" y="500925"/>
            <a:ext cx="3127500" cy="1829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accent2"/>
              </a:buClr>
              <a:buSzPts val="1300"/>
              <a:buChar char="●"/>
              <a:defRPr>
                <a:solidFill>
                  <a:schemeClr val="accent2"/>
                </a:solidFill>
              </a:defRPr>
            </a:lvl1pPr>
            <a:lvl2pPr indent="-298450" lvl="1" marL="914400" algn="l">
              <a:lnSpc>
                <a:spcPct val="115000"/>
              </a:lnSpc>
              <a:spcBef>
                <a:spcPts val="1600"/>
              </a:spcBef>
              <a:spcAft>
                <a:spcPts val="0"/>
              </a:spcAft>
              <a:buClr>
                <a:schemeClr val="accent2"/>
              </a:buClr>
              <a:buSzPts val="1100"/>
              <a:buChar char="○"/>
              <a:defRPr>
                <a:solidFill>
                  <a:schemeClr val="accent2"/>
                </a:solidFill>
              </a:defRPr>
            </a:lvl2pPr>
            <a:lvl3pPr indent="-298450" lvl="2" marL="1371600" algn="l">
              <a:lnSpc>
                <a:spcPct val="115000"/>
              </a:lnSpc>
              <a:spcBef>
                <a:spcPts val="1600"/>
              </a:spcBef>
              <a:spcAft>
                <a:spcPts val="0"/>
              </a:spcAft>
              <a:buClr>
                <a:schemeClr val="accent2"/>
              </a:buClr>
              <a:buSzPts val="1100"/>
              <a:buChar char="■"/>
              <a:defRPr>
                <a:solidFill>
                  <a:schemeClr val="accent2"/>
                </a:solidFill>
              </a:defRPr>
            </a:lvl3pPr>
            <a:lvl4pPr indent="-298450" lvl="3" marL="1828800" algn="l">
              <a:lnSpc>
                <a:spcPct val="115000"/>
              </a:lnSpc>
              <a:spcBef>
                <a:spcPts val="1600"/>
              </a:spcBef>
              <a:spcAft>
                <a:spcPts val="0"/>
              </a:spcAft>
              <a:buClr>
                <a:schemeClr val="accent2"/>
              </a:buClr>
              <a:buSzPts val="1100"/>
              <a:buChar char="●"/>
              <a:defRPr>
                <a:solidFill>
                  <a:schemeClr val="accent2"/>
                </a:solidFill>
              </a:defRPr>
            </a:lvl4pPr>
            <a:lvl5pPr indent="-298450" lvl="4" marL="2286000" algn="l">
              <a:lnSpc>
                <a:spcPct val="115000"/>
              </a:lnSpc>
              <a:spcBef>
                <a:spcPts val="1600"/>
              </a:spcBef>
              <a:spcAft>
                <a:spcPts val="0"/>
              </a:spcAft>
              <a:buClr>
                <a:schemeClr val="accent2"/>
              </a:buClr>
              <a:buSzPts val="1100"/>
              <a:buChar char="○"/>
              <a:defRPr>
                <a:solidFill>
                  <a:schemeClr val="accent2"/>
                </a:solidFill>
              </a:defRPr>
            </a:lvl5pPr>
            <a:lvl6pPr indent="-298450" lvl="5" marL="2743200" algn="l">
              <a:lnSpc>
                <a:spcPct val="115000"/>
              </a:lnSpc>
              <a:spcBef>
                <a:spcPts val="1600"/>
              </a:spcBef>
              <a:spcAft>
                <a:spcPts val="0"/>
              </a:spcAft>
              <a:buClr>
                <a:schemeClr val="accent2"/>
              </a:buClr>
              <a:buSzPts val="1100"/>
              <a:buChar char="■"/>
              <a:defRPr>
                <a:solidFill>
                  <a:schemeClr val="accent2"/>
                </a:solidFill>
              </a:defRPr>
            </a:lvl6pPr>
            <a:lvl7pPr indent="-298450" lvl="6" marL="3200400" algn="l">
              <a:lnSpc>
                <a:spcPct val="115000"/>
              </a:lnSpc>
              <a:spcBef>
                <a:spcPts val="1600"/>
              </a:spcBef>
              <a:spcAft>
                <a:spcPts val="0"/>
              </a:spcAft>
              <a:buClr>
                <a:schemeClr val="accent2"/>
              </a:buClr>
              <a:buSzPts val="1100"/>
              <a:buChar char="●"/>
              <a:defRPr>
                <a:solidFill>
                  <a:schemeClr val="accent2"/>
                </a:solidFill>
              </a:defRPr>
            </a:lvl7pPr>
            <a:lvl8pPr indent="-298450" lvl="7" marL="3657600" algn="l">
              <a:lnSpc>
                <a:spcPct val="115000"/>
              </a:lnSpc>
              <a:spcBef>
                <a:spcPts val="1600"/>
              </a:spcBef>
              <a:spcAft>
                <a:spcPts val="0"/>
              </a:spcAft>
              <a:buClr>
                <a:schemeClr val="accent2"/>
              </a:buClr>
              <a:buSzPts val="1100"/>
              <a:buChar char="○"/>
              <a:defRPr>
                <a:solidFill>
                  <a:schemeClr val="accent2"/>
                </a:solidFill>
              </a:defRPr>
            </a:lvl8pPr>
            <a:lvl9pPr indent="-298450" lvl="8" marL="4114800" algn="l">
              <a:lnSpc>
                <a:spcPct val="115000"/>
              </a:lnSpc>
              <a:spcBef>
                <a:spcPts val="1600"/>
              </a:spcBef>
              <a:spcAft>
                <a:spcPts val="160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9"/>
          <p:cNvSpPr txBox="1"/>
          <p:nvPr>
            <p:ph type="title"/>
          </p:nvPr>
        </p:nvSpPr>
        <p:spPr>
          <a:xfrm>
            <a:off x="311300" y="500925"/>
            <a:ext cx="3704400" cy="2049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None/>
              <a:defRPr sz="1600">
                <a:solidFill>
                  <a:schemeClr val="accent2"/>
                </a:solidFill>
              </a:defRPr>
            </a:lvl1pPr>
            <a:lvl2pPr lvl="1" algn="l">
              <a:lnSpc>
                <a:spcPct val="100000"/>
              </a:lnSpc>
              <a:spcBef>
                <a:spcPts val="0"/>
              </a:spcBef>
              <a:spcAft>
                <a:spcPts val="0"/>
              </a:spcAft>
              <a:buClr>
                <a:schemeClr val="accent2"/>
              </a:buClr>
              <a:buSzPts val="1600"/>
              <a:buNone/>
              <a:defRPr sz="1600">
                <a:solidFill>
                  <a:schemeClr val="accent2"/>
                </a:solidFill>
              </a:defRPr>
            </a:lvl2pPr>
            <a:lvl3pPr lvl="2" algn="l">
              <a:lnSpc>
                <a:spcPct val="100000"/>
              </a:lnSpc>
              <a:spcBef>
                <a:spcPts val="0"/>
              </a:spcBef>
              <a:spcAft>
                <a:spcPts val="0"/>
              </a:spcAft>
              <a:buClr>
                <a:schemeClr val="accent2"/>
              </a:buClr>
              <a:buSzPts val="1600"/>
              <a:buNone/>
              <a:defRPr sz="1600">
                <a:solidFill>
                  <a:schemeClr val="accent2"/>
                </a:solidFill>
              </a:defRPr>
            </a:lvl3pPr>
            <a:lvl4pPr lvl="3" algn="l">
              <a:lnSpc>
                <a:spcPct val="100000"/>
              </a:lnSpc>
              <a:spcBef>
                <a:spcPts val="0"/>
              </a:spcBef>
              <a:spcAft>
                <a:spcPts val="0"/>
              </a:spcAft>
              <a:buClr>
                <a:schemeClr val="accent2"/>
              </a:buClr>
              <a:buSzPts val="1600"/>
              <a:buNone/>
              <a:defRPr sz="1600">
                <a:solidFill>
                  <a:schemeClr val="accent2"/>
                </a:solidFill>
              </a:defRPr>
            </a:lvl4pPr>
            <a:lvl5pPr lvl="4" algn="l">
              <a:lnSpc>
                <a:spcPct val="100000"/>
              </a:lnSpc>
              <a:spcBef>
                <a:spcPts val="0"/>
              </a:spcBef>
              <a:spcAft>
                <a:spcPts val="0"/>
              </a:spcAft>
              <a:buClr>
                <a:schemeClr val="accent2"/>
              </a:buClr>
              <a:buSzPts val="1600"/>
              <a:buNone/>
              <a:defRPr sz="1600">
                <a:solidFill>
                  <a:schemeClr val="accent2"/>
                </a:solidFill>
              </a:defRPr>
            </a:lvl5pPr>
            <a:lvl6pPr lvl="5" algn="l">
              <a:lnSpc>
                <a:spcPct val="100000"/>
              </a:lnSpc>
              <a:spcBef>
                <a:spcPts val="0"/>
              </a:spcBef>
              <a:spcAft>
                <a:spcPts val="0"/>
              </a:spcAft>
              <a:buClr>
                <a:schemeClr val="accent2"/>
              </a:buClr>
              <a:buSzPts val="1600"/>
              <a:buNone/>
              <a:defRPr sz="1600">
                <a:solidFill>
                  <a:schemeClr val="accent2"/>
                </a:solidFill>
              </a:defRPr>
            </a:lvl6pPr>
            <a:lvl7pPr lvl="6" algn="l">
              <a:lnSpc>
                <a:spcPct val="100000"/>
              </a:lnSpc>
              <a:spcBef>
                <a:spcPts val="0"/>
              </a:spcBef>
              <a:spcAft>
                <a:spcPts val="0"/>
              </a:spcAft>
              <a:buClr>
                <a:schemeClr val="accent2"/>
              </a:buClr>
              <a:buSzPts val="1600"/>
              <a:buNone/>
              <a:defRPr sz="1600">
                <a:solidFill>
                  <a:schemeClr val="accent2"/>
                </a:solidFill>
              </a:defRPr>
            </a:lvl7pPr>
            <a:lvl8pPr lvl="7" algn="l">
              <a:lnSpc>
                <a:spcPct val="100000"/>
              </a:lnSpc>
              <a:spcBef>
                <a:spcPts val="0"/>
              </a:spcBef>
              <a:spcAft>
                <a:spcPts val="0"/>
              </a:spcAft>
              <a:buClr>
                <a:schemeClr val="accent2"/>
              </a:buClr>
              <a:buSzPts val="1600"/>
              <a:buNone/>
              <a:defRPr sz="1600">
                <a:solidFill>
                  <a:schemeClr val="accent2"/>
                </a:solidFill>
              </a:defRPr>
            </a:lvl8pPr>
            <a:lvl9pPr lvl="8" algn="l">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10"/>
          <p:cNvSpPr txBox="1"/>
          <p:nvPr>
            <p:ph idx="1" type="body"/>
          </p:nvPr>
        </p:nvSpPr>
        <p:spPr>
          <a:xfrm>
            <a:off x="311700" y="4521400"/>
            <a:ext cx="7979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1pPr>
            <a:lvl2pPr lvl="1"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2pPr>
            <a:lvl3pPr lvl="2"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3pPr>
            <a:lvl4pPr lvl="3"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4pPr>
            <a:lvl5pPr lvl="4"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5pPr>
            <a:lvl6pPr lvl="5"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6pPr>
            <a:lvl7pPr lvl="6"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7pPr>
            <a:lvl8pPr lvl="7"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8pPr>
            <a:lvl9pPr lvl="8"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dk2"/>
              </a:buClr>
              <a:buSzPts val="1300"/>
              <a:buFont typeface="Roboto"/>
              <a:buChar char="●"/>
              <a:defRPr b="0" i="0" sz="1300" u="none" cap="none" strike="noStrike">
                <a:solidFill>
                  <a:schemeClr val="dk2"/>
                </a:solidFill>
                <a:latin typeface="Roboto"/>
                <a:ea typeface="Roboto"/>
                <a:cs typeface="Roboto"/>
                <a:sym typeface="Roboto"/>
              </a:defRPr>
            </a:lvl1pPr>
            <a:lvl2pPr indent="-298450" lvl="1" marL="914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2pPr>
            <a:lvl3pPr indent="-298450" lvl="2" marL="1371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3pPr>
            <a:lvl4pPr indent="-298450" lvl="3" marL="18288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4pPr>
            <a:lvl5pPr indent="-298450" lvl="4" marL="22860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5pPr>
            <a:lvl6pPr indent="-298450" lvl="5" marL="27432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6pPr>
            <a:lvl7pPr indent="-298450" lvl="6" marL="3200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7pPr>
            <a:lvl8pPr indent="-298450" lvl="7" marL="3657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8pPr>
            <a:lvl9pPr indent="-298450" lvl="8" marL="4114800" marR="0" rtl="0" algn="l">
              <a:lnSpc>
                <a:spcPct val="115000"/>
              </a:lnSpc>
              <a:spcBef>
                <a:spcPts val="1600"/>
              </a:spcBef>
              <a:spcAft>
                <a:spcPts val="1600"/>
              </a:spcAft>
              <a:buClr>
                <a:schemeClr val="dk2"/>
              </a:buClr>
              <a:buSzPts val="1100"/>
              <a:buFont typeface="Roboto"/>
              <a:buChar char="■"/>
              <a:defRPr b="0" i="0" sz="1100" u="none" cap="none" strike="noStrike">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jp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351825"/>
            <a:ext cx="8520600" cy="1282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600"/>
              <a:buNone/>
            </a:pPr>
            <a:r>
              <a:rPr lang="en"/>
              <a:t>Attendance Management System using Half-Face Recognition</a:t>
            </a:r>
            <a:endParaRPr/>
          </a:p>
        </p:txBody>
      </p:sp>
      <p:pic>
        <p:nvPicPr>
          <p:cNvPr id="65" name="Google Shape;65;p13"/>
          <p:cNvPicPr preferRelativeResize="0"/>
          <p:nvPr/>
        </p:nvPicPr>
        <p:blipFill rotWithShape="1">
          <a:blip r:embed="rId3">
            <a:alphaModFix/>
          </a:blip>
          <a:srcRect b="0" l="0" r="0" t="0"/>
          <a:stretch/>
        </p:blipFill>
        <p:spPr>
          <a:xfrm>
            <a:off x="4211900" y="2973475"/>
            <a:ext cx="931600" cy="1504100"/>
          </a:xfrm>
          <a:prstGeom prst="rect">
            <a:avLst/>
          </a:prstGeom>
          <a:noFill/>
          <a:ln>
            <a:noFill/>
          </a:ln>
        </p:spPr>
      </p:pic>
      <p:sp>
        <p:nvSpPr>
          <p:cNvPr id="66" name="Google Shape;66;p13"/>
          <p:cNvSpPr txBox="1"/>
          <p:nvPr/>
        </p:nvSpPr>
        <p:spPr>
          <a:xfrm>
            <a:off x="5248700" y="2973425"/>
            <a:ext cx="3720900" cy="186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900" u="none" cap="none" strike="noStrike">
                <a:solidFill>
                  <a:srgbClr val="F3F3F3"/>
                </a:solidFill>
                <a:latin typeface="Arial"/>
                <a:ea typeface="Arial"/>
                <a:cs typeface="Arial"/>
                <a:sym typeface="Arial"/>
              </a:rPr>
              <a:t>Group Number</a:t>
            </a:r>
            <a:r>
              <a:rPr b="0" i="0" lang="en" sz="1900" u="none" cap="none" strike="noStrike">
                <a:solidFill>
                  <a:srgbClr val="F3F3F3"/>
                </a:solidFill>
                <a:latin typeface="Arial"/>
                <a:ea typeface="Arial"/>
                <a:cs typeface="Arial"/>
                <a:sym typeface="Arial"/>
              </a:rPr>
              <a:t> : </a:t>
            </a:r>
            <a:r>
              <a:rPr b="1" lang="en" sz="1900">
                <a:solidFill>
                  <a:srgbClr val="F3F3F3"/>
                </a:solidFill>
              </a:rPr>
              <a:t>4</a:t>
            </a:r>
            <a:endParaRPr b="1" sz="1900">
              <a:solidFill>
                <a:srgbClr val="F3F3F3"/>
              </a:solidFill>
            </a:endParaRPr>
          </a:p>
          <a:p>
            <a:pPr indent="0" lvl="0" marL="0" marR="0" rtl="0" algn="l">
              <a:lnSpc>
                <a:spcPct val="100000"/>
              </a:lnSpc>
              <a:spcBef>
                <a:spcPts val="0"/>
              </a:spcBef>
              <a:spcAft>
                <a:spcPts val="0"/>
              </a:spcAft>
              <a:buClr>
                <a:srgbClr val="000000"/>
              </a:buClr>
              <a:buSzPts val="1400"/>
              <a:buFont typeface="Arial"/>
              <a:buNone/>
            </a:pPr>
            <a:r>
              <a:t/>
            </a:r>
            <a:endParaRPr b="1" sz="1900">
              <a:solidFill>
                <a:srgbClr val="F3F3F3"/>
              </a:solidFill>
            </a:endParaRPr>
          </a:p>
          <a:p>
            <a:pPr indent="0" lvl="0" marL="0" marR="0" rtl="0" algn="l">
              <a:lnSpc>
                <a:spcPct val="100000"/>
              </a:lnSpc>
              <a:spcBef>
                <a:spcPts val="0"/>
              </a:spcBef>
              <a:spcAft>
                <a:spcPts val="0"/>
              </a:spcAft>
              <a:buClr>
                <a:srgbClr val="000000"/>
              </a:buClr>
              <a:buSzPts val="1400"/>
              <a:buFont typeface="Arial"/>
              <a:buNone/>
            </a:pPr>
            <a:r>
              <a:rPr b="1" i="0" lang="en" sz="1900" u="none" cap="none" strike="noStrike">
                <a:solidFill>
                  <a:srgbClr val="F3F3F3"/>
                </a:solidFill>
                <a:latin typeface="Arial"/>
                <a:ea typeface="Arial"/>
                <a:cs typeface="Arial"/>
                <a:sym typeface="Arial"/>
              </a:rPr>
              <a:t>Group Members</a:t>
            </a:r>
            <a:r>
              <a:rPr b="0" i="0" lang="en" sz="1900" u="none" cap="none" strike="noStrike">
                <a:solidFill>
                  <a:srgbClr val="F3F3F3"/>
                </a:solidFill>
                <a:latin typeface="Arial"/>
                <a:ea typeface="Arial"/>
                <a:cs typeface="Arial"/>
                <a:sym typeface="Arial"/>
              </a:rPr>
              <a:t> :</a:t>
            </a:r>
            <a:endParaRPr b="0" i="0" sz="1900" u="none" cap="none" strike="noStrike">
              <a:solidFill>
                <a:srgbClr val="F3F3F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lang="en" sz="1900">
                <a:solidFill>
                  <a:srgbClr val="F3F3F3"/>
                </a:solidFill>
              </a:rPr>
              <a:t>Yogesh Tekwani(Group Leader)</a:t>
            </a:r>
            <a:endParaRPr sz="1900">
              <a:solidFill>
                <a:srgbClr val="F3F3F3"/>
              </a:solidFill>
            </a:endParaRPr>
          </a:p>
          <a:p>
            <a:pPr indent="0" lvl="0" marL="0" marR="0" rtl="0" algn="l">
              <a:lnSpc>
                <a:spcPct val="100000"/>
              </a:lnSpc>
              <a:spcBef>
                <a:spcPts val="0"/>
              </a:spcBef>
              <a:spcAft>
                <a:spcPts val="0"/>
              </a:spcAft>
              <a:buClr>
                <a:srgbClr val="000000"/>
              </a:buClr>
              <a:buSzPts val="1400"/>
              <a:buFont typeface="Arial"/>
              <a:buNone/>
            </a:pPr>
            <a:r>
              <a:rPr lang="en" sz="1900">
                <a:solidFill>
                  <a:srgbClr val="F3F3F3"/>
                </a:solidFill>
              </a:rPr>
              <a:t>Sagar Sidhwa</a:t>
            </a:r>
            <a:endParaRPr sz="1900">
              <a:solidFill>
                <a:srgbClr val="F3F3F3"/>
              </a:solidFill>
            </a:endParaRPr>
          </a:p>
          <a:p>
            <a:pPr indent="0" lvl="0" marL="0" marR="0" rtl="0" algn="l">
              <a:lnSpc>
                <a:spcPct val="100000"/>
              </a:lnSpc>
              <a:spcBef>
                <a:spcPts val="0"/>
              </a:spcBef>
              <a:spcAft>
                <a:spcPts val="0"/>
              </a:spcAft>
              <a:buClr>
                <a:srgbClr val="000000"/>
              </a:buClr>
              <a:buSzPts val="1400"/>
              <a:buFont typeface="Arial"/>
              <a:buNone/>
            </a:pPr>
            <a:r>
              <a:rPr lang="en" sz="1900">
                <a:solidFill>
                  <a:srgbClr val="F3F3F3"/>
                </a:solidFill>
              </a:rPr>
              <a:t>Somesh Tiwari</a:t>
            </a:r>
            <a:endParaRPr sz="1900">
              <a:solidFill>
                <a:srgbClr val="F3F3F3"/>
              </a:solidFill>
            </a:endParaRPr>
          </a:p>
        </p:txBody>
      </p:sp>
      <p:sp>
        <p:nvSpPr>
          <p:cNvPr id="67" name="Google Shape;67;p13"/>
          <p:cNvSpPr txBox="1"/>
          <p:nvPr/>
        </p:nvSpPr>
        <p:spPr>
          <a:xfrm>
            <a:off x="252975" y="1952200"/>
            <a:ext cx="4831800" cy="5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latin typeface="Electrolize"/>
                <a:ea typeface="Electrolize"/>
                <a:cs typeface="Electrolize"/>
                <a:sym typeface="Electrolize"/>
              </a:rPr>
              <a:t>Project Mentor : Ms. Mannat  Doultani</a:t>
            </a:r>
            <a:endParaRPr b="1" sz="1900">
              <a:latin typeface="Electrolize"/>
              <a:ea typeface="Electrolize"/>
              <a:cs typeface="Electrolize"/>
              <a:sym typeface="Electrolize"/>
            </a:endParaRPr>
          </a:p>
          <a:p>
            <a:pPr indent="0" lvl="0" marL="0" rtl="0" algn="l">
              <a:spcBef>
                <a:spcPts val="0"/>
              </a:spcBef>
              <a:spcAft>
                <a:spcPts val="0"/>
              </a:spcAft>
              <a:buNone/>
            </a:pPr>
            <a:r>
              <a:t/>
            </a:r>
            <a:endParaRPr sz="1900">
              <a:solidFill>
                <a:srgbClr val="FFF2CC"/>
              </a:solidFill>
              <a:latin typeface="Electrolize"/>
              <a:ea typeface="Electrolize"/>
              <a:cs typeface="Electrolize"/>
              <a:sym typeface="Electroliz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Methodology Employed</a:t>
            </a:r>
            <a:endParaRPr/>
          </a:p>
        </p:txBody>
      </p:sp>
      <p:sp>
        <p:nvSpPr>
          <p:cNvPr id="123" name="Google Shape;123;p22"/>
          <p:cNvSpPr txBox="1"/>
          <p:nvPr>
            <p:ph idx="1" type="body"/>
          </p:nvPr>
        </p:nvSpPr>
        <p:spPr>
          <a:xfrm>
            <a:off x="-133300" y="1285875"/>
            <a:ext cx="3900600" cy="38073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The proposed system though primarily based on the capturing points on faces.</a:t>
            </a:r>
            <a:endParaRPr b="1"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The first being the extractions of some facial features of the known images.</a:t>
            </a:r>
            <a:endParaRPr b="1"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The second is the extraction of facial features of the captured images.</a:t>
            </a:r>
            <a:endParaRPr b="1"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Third is to comparing the known with the unknown.</a:t>
            </a:r>
            <a:endParaRPr b="1"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Fourth is that if match found then Face Recognition is done.</a:t>
            </a:r>
            <a:endParaRPr b="1"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Finally recording the attendance of the recognized images.</a:t>
            </a:r>
            <a:endParaRPr b="1" sz="1400">
              <a:solidFill>
                <a:srgbClr val="000000"/>
              </a:solidFill>
              <a:latin typeface="Arial"/>
              <a:ea typeface="Arial"/>
              <a:cs typeface="Arial"/>
              <a:sym typeface="Arial"/>
            </a:endParaRPr>
          </a:p>
          <a:p>
            <a:pPr indent="0" lvl="0" marL="457200" rtl="0" algn="l">
              <a:lnSpc>
                <a:spcPct val="115000"/>
              </a:lnSpc>
              <a:spcBef>
                <a:spcPts val="0"/>
              </a:spcBef>
              <a:spcAft>
                <a:spcPts val="0"/>
              </a:spcAft>
              <a:buSzPts val="1300"/>
              <a:buNone/>
            </a:pPr>
            <a:r>
              <a:t/>
            </a:r>
            <a:endParaRPr sz="1400">
              <a:solidFill>
                <a:srgbClr val="000000"/>
              </a:solidFill>
            </a:endParaRPr>
          </a:p>
          <a:p>
            <a:pPr indent="0" lvl="0" marL="457200" rtl="0" algn="l">
              <a:lnSpc>
                <a:spcPct val="115000"/>
              </a:lnSpc>
              <a:spcBef>
                <a:spcPts val="0"/>
              </a:spcBef>
              <a:spcAft>
                <a:spcPts val="0"/>
              </a:spcAft>
              <a:buSzPts val="1300"/>
              <a:buNone/>
            </a:pPr>
            <a:r>
              <a:t/>
            </a:r>
            <a:endParaRPr sz="1400">
              <a:solidFill>
                <a:srgbClr val="000000"/>
              </a:solidFill>
            </a:endParaRPr>
          </a:p>
        </p:txBody>
      </p:sp>
      <p:sp>
        <p:nvSpPr>
          <p:cNvPr id="124" name="Google Shape;124;p22"/>
          <p:cNvSpPr txBox="1"/>
          <p:nvPr>
            <p:ph idx="2" type="body"/>
          </p:nvPr>
        </p:nvSpPr>
        <p:spPr>
          <a:xfrm>
            <a:off x="4530600" y="1505700"/>
            <a:ext cx="4301700" cy="3436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Char char="●"/>
            </a:pPr>
            <a:r>
              <a:rPr b="1" lang="en" sz="1400">
                <a:solidFill>
                  <a:srgbClr val="000000"/>
                </a:solidFill>
              </a:rPr>
              <a:t> </a:t>
            </a:r>
            <a:endParaRPr sz="1400"/>
          </a:p>
        </p:txBody>
      </p:sp>
      <p:pic>
        <p:nvPicPr>
          <p:cNvPr id="125" name="Google Shape;125;p22"/>
          <p:cNvPicPr preferRelativeResize="0"/>
          <p:nvPr/>
        </p:nvPicPr>
        <p:blipFill rotWithShape="1">
          <a:blip r:embed="rId3">
            <a:alphaModFix/>
          </a:blip>
          <a:srcRect b="0" l="0" r="0" t="0"/>
          <a:stretch/>
        </p:blipFill>
        <p:spPr>
          <a:xfrm>
            <a:off x="3767100" y="1285875"/>
            <a:ext cx="5376900" cy="38074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3"/>
          <p:cNvSpPr txBox="1"/>
          <p:nvPr>
            <p:ph type="title"/>
          </p:nvPr>
        </p:nvSpPr>
        <p:spPr>
          <a:xfrm>
            <a:off x="195209" y="215757"/>
            <a:ext cx="8637116" cy="908868"/>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Algorithms Implemented</a:t>
            </a:r>
            <a:endParaRPr/>
          </a:p>
        </p:txBody>
      </p:sp>
      <p:sp>
        <p:nvSpPr>
          <p:cNvPr id="131" name="Google Shape;131;p23"/>
          <p:cNvSpPr txBox="1"/>
          <p:nvPr>
            <p:ph idx="1" type="body"/>
          </p:nvPr>
        </p:nvSpPr>
        <p:spPr>
          <a:xfrm>
            <a:off x="133025" y="1274800"/>
            <a:ext cx="8815800" cy="181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sz="2000">
                <a:solidFill>
                  <a:srgbClr val="000000"/>
                </a:solidFill>
                <a:latin typeface="Merriweather"/>
                <a:ea typeface="Merriweather"/>
                <a:cs typeface="Merriweather"/>
                <a:sym typeface="Merriweather"/>
              </a:rPr>
              <a:t>Face </a:t>
            </a:r>
            <a:r>
              <a:rPr b="1" lang="en" sz="2000">
                <a:solidFill>
                  <a:srgbClr val="000000"/>
                </a:solidFill>
                <a:latin typeface="Merriweather"/>
                <a:ea typeface="Merriweather"/>
                <a:cs typeface="Merriweather"/>
                <a:sym typeface="Merriweather"/>
              </a:rPr>
              <a:t>Recognition</a:t>
            </a:r>
            <a:r>
              <a:rPr b="1" lang="en" sz="2000">
                <a:solidFill>
                  <a:srgbClr val="000000"/>
                </a:solidFill>
                <a:latin typeface="Merriweather"/>
                <a:ea typeface="Merriweather"/>
                <a:cs typeface="Merriweather"/>
                <a:sym typeface="Merriweather"/>
              </a:rPr>
              <a:t> Algorithm :</a:t>
            </a:r>
            <a:endParaRPr sz="1400">
              <a:solidFill>
                <a:srgbClr val="000000"/>
              </a:solidFill>
            </a:endParaRPr>
          </a:p>
          <a:p>
            <a:pPr indent="-323850" lvl="0" marL="457200" rtl="0" algn="l">
              <a:lnSpc>
                <a:spcPct val="115000"/>
              </a:lnSpc>
              <a:spcBef>
                <a:spcPts val="0"/>
              </a:spcBef>
              <a:spcAft>
                <a:spcPts val="0"/>
              </a:spcAft>
              <a:buClr>
                <a:srgbClr val="000000"/>
              </a:buClr>
              <a:buSzPts val="1500"/>
              <a:buFont typeface="Merriweather"/>
              <a:buChar char="●"/>
            </a:pPr>
            <a:r>
              <a:rPr b="1" lang="en" sz="1500">
                <a:solidFill>
                  <a:srgbClr val="000000"/>
                </a:solidFill>
                <a:highlight>
                  <a:srgbClr val="FFFFFF"/>
                </a:highlight>
                <a:latin typeface="Merriweather"/>
                <a:ea typeface="Merriweather"/>
                <a:cs typeface="Merriweather"/>
                <a:sym typeface="Merriweather"/>
              </a:rPr>
              <a:t>OpenCV and Face Recognition is the most popular library for computer vision. It now provides bindings for Python. </a:t>
            </a:r>
            <a:endParaRPr b="1" sz="1500">
              <a:solidFill>
                <a:srgbClr val="000000"/>
              </a:solidFill>
              <a:highlight>
                <a:srgbClr val="FFFFFF"/>
              </a:highlight>
              <a:latin typeface="Merriweather"/>
              <a:ea typeface="Merriweather"/>
              <a:cs typeface="Merriweather"/>
              <a:sym typeface="Merriweather"/>
            </a:endParaRPr>
          </a:p>
          <a:p>
            <a:pPr indent="-323850" lvl="0" marL="457200" rtl="0" algn="l">
              <a:lnSpc>
                <a:spcPct val="115000"/>
              </a:lnSpc>
              <a:spcBef>
                <a:spcPts val="0"/>
              </a:spcBef>
              <a:spcAft>
                <a:spcPts val="0"/>
              </a:spcAft>
              <a:buClr>
                <a:srgbClr val="000000"/>
              </a:buClr>
              <a:buSzPts val="1500"/>
              <a:buFont typeface="Merriweather"/>
              <a:buChar char="●"/>
            </a:pPr>
            <a:r>
              <a:rPr b="1" lang="en" sz="1500">
                <a:solidFill>
                  <a:srgbClr val="000000"/>
                </a:solidFill>
                <a:highlight>
                  <a:srgbClr val="FFFFFF"/>
                </a:highlight>
                <a:latin typeface="Merriweather"/>
                <a:ea typeface="Merriweather"/>
                <a:cs typeface="Merriweather"/>
                <a:sym typeface="Merriweather"/>
              </a:rPr>
              <a:t>OpenCV uses machine learning algorithms to search for faces within a picture.</a:t>
            </a:r>
            <a:endParaRPr b="1" sz="1500">
              <a:solidFill>
                <a:srgbClr val="000000"/>
              </a:solidFill>
              <a:highlight>
                <a:srgbClr val="FFFFFF"/>
              </a:highlight>
              <a:latin typeface="Merriweather"/>
              <a:ea typeface="Merriweather"/>
              <a:cs typeface="Merriweather"/>
              <a:sym typeface="Merriweather"/>
            </a:endParaRPr>
          </a:p>
          <a:p>
            <a:pPr indent="-323850" lvl="0" marL="457200" rtl="0" algn="l">
              <a:lnSpc>
                <a:spcPct val="115000"/>
              </a:lnSpc>
              <a:spcBef>
                <a:spcPts val="0"/>
              </a:spcBef>
              <a:spcAft>
                <a:spcPts val="0"/>
              </a:spcAft>
              <a:buClr>
                <a:srgbClr val="000000"/>
              </a:buClr>
              <a:buSzPts val="1500"/>
              <a:buFont typeface="Merriweather"/>
              <a:buChar char="●"/>
            </a:pPr>
            <a:r>
              <a:rPr b="1" lang="en" sz="1500">
                <a:solidFill>
                  <a:srgbClr val="000000"/>
                </a:solidFill>
                <a:highlight>
                  <a:srgbClr val="FFFFFF"/>
                </a:highlight>
                <a:latin typeface="Merriweather"/>
                <a:ea typeface="Merriweather"/>
                <a:cs typeface="Merriweather"/>
                <a:sym typeface="Merriweather"/>
              </a:rPr>
              <a:t> Because faces are so complicated, there isn't one simple test that will tell you if it found a face or not.</a:t>
            </a:r>
            <a:endParaRPr b="1" sz="1500">
              <a:solidFill>
                <a:srgbClr val="000000"/>
              </a:solidFill>
              <a:latin typeface="Merriweather"/>
              <a:ea typeface="Merriweather"/>
              <a:cs typeface="Merriweather"/>
              <a:sym typeface="Merriweather"/>
            </a:endParaRPr>
          </a:p>
        </p:txBody>
      </p:sp>
      <p:sp>
        <p:nvSpPr>
          <p:cNvPr id="132" name="Google Shape;132;p23"/>
          <p:cNvSpPr txBox="1"/>
          <p:nvPr/>
        </p:nvSpPr>
        <p:spPr>
          <a:xfrm>
            <a:off x="210625" y="3092750"/>
            <a:ext cx="8738100" cy="190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133" name="Google Shape;133;p23"/>
          <p:cNvPicPr preferRelativeResize="0"/>
          <p:nvPr/>
        </p:nvPicPr>
        <p:blipFill rotWithShape="1">
          <a:blip r:embed="rId3">
            <a:alphaModFix/>
          </a:blip>
          <a:srcRect b="53793" l="0" r="0" t="0"/>
          <a:stretch/>
        </p:blipFill>
        <p:spPr>
          <a:xfrm>
            <a:off x="195200" y="3026250"/>
            <a:ext cx="8637125" cy="2017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164387" y="274893"/>
            <a:ext cx="8667938" cy="629233"/>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Implementation Details</a:t>
            </a:r>
            <a:endParaRPr/>
          </a:p>
        </p:txBody>
      </p:sp>
      <p:sp>
        <p:nvSpPr>
          <p:cNvPr id="139" name="Google Shape;139;p24"/>
          <p:cNvSpPr txBox="1"/>
          <p:nvPr>
            <p:ph idx="1" type="body"/>
          </p:nvPr>
        </p:nvSpPr>
        <p:spPr>
          <a:xfrm>
            <a:off x="311700" y="1505700"/>
            <a:ext cx="8755800" cy="35427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b="1" lang="en" sz="2400">
                <a:solidFill>
                  <a:srgbClr val="20435C"/>
                </a:solidFill>
                <a:latin typeface="Merriweather"/>
                <a:ea typeface="Merriweather"/>
                <a:cs typeface="Merriweather"/>
                <a:sym typeface="Merriweather"/>
              </a:rPr>
              <a:t>Steps For Implementation Of Face Recognition:</a:t>
            </a:r>
            <a:endParaRPr b="1" sz="2400">
              <a:solidFill>
                <a:srgbClr val="20435C"/>
              </a:solidFill>
              <a:latin typeface="Merriweather"/>
              <a:ea typeface="Merriweather"/>
              <a:cs typeface="Merriweather"/>
              <a:sym typeface="Merriweather"/>
            </a:endParaRPr>
          </a:p>
          <a:p>
            <a:pPr indent="-336550" lvl="0" marL="457200" marR="0" rtl="0" algn="l">
              <a:spcBef>
                <a:spcPts val="800"/>
              </a:spcBef>
              <a:spcAft>
                <a:spcPts val="0"/>
              </a:spcAft>
              <a:buClr>
                <a:srgbClr val="000000"/>
              </a:buClr>
              <a:buSzPts val="1700"/>
              <a:buFont typeface="Merriweather"/>
              <a:buAutoNum type="arabicPeriod"/>
            </a:pPr>
            <a:r>
              <a:rPr b="1" lang="en" sz="1700">
                <a:solidFill>
                  <a:srgbClr val="000000"/>
                </a:solidFill>
                <a:latin typeface="Merriweather"/>
                <a:ea typeface="Merriweather"/>
                <a:cs typeface="Merriweather"/>
                <a:sym typeface="Merriweather"/>
              </a:rPr>
              <a:t>Finding all the Faces:    </a:t>
            </a:r>
            <a:r>
              <a:rPr lang="en" sz="1500">
                <a:solidFill>
                  <a:srgbClr val="000000"/>
                </a:solidFill>
                <a:latin typeface="Merriweather"/>
                <a:ea typeface="Merriweather"/>
                <a:cs typeface="Merriweather"/>
                <a:sym typeface="Merriweather"/>
              </a:rPr>
              <a:t>The first step in our pipeline is face detection</a:t>
            </a:r>
            <a:endParaRPr sz="1500">
              <a:solidFill>
                <a:srgbClr val="000000"/>
              </a:solidFill>
              <a:latin typeface="Merriweather"/>
              <a:ea typeface="Merriweather"/>
              <a:cs typeface="Merriweather"/>
              <a:sym typeface="Merriweather"/>
            </a:endParaRPr>
          </a:p>
          <a:p>
            <a:pPr indent="-336550" lvl="0" marL="457200" marR="0" rtl="0" algn="l">
              <a:spcBef>
                <a:spcPts val="0"/>
              </a:spcBef>
              <a:spcAft>
                <a:spcPts val="0"/>
              </a:spcAft>
              <a:buClr>
                <a:srgbClr val="000000"/>
              </a:buClr>
              <a:buSzPts val="1700"/>
              <a:buFont typeface="Merriweather"/>
              <a:buAutoNum type="arabicPeriod"/>
            </a:pPr>
            <a:r>
              <a:rPr b="1" lang="en" sz="1700">
                <a:solidFill>
                  <a:srgbClr val="000000"/>
                </a:solidFill>
                <a:latin typeface="Merriweather"/>
                <a:ea typeface="Merriweather"/>
                <a:cs typeface="Merriweather"/>
                <a:sym typeface="Merriweather"/>
              </a:rPr>
              <a:t>Posing and Projecting Faces:	</a:t>
            </a:r>
            <a:r>
              <a:rPr lang="en" sz="1500">
                <a:solidFill>
                  <a:srgbClr val="000000"/>
                </a:solidFill>
                <a:latin typeface="Merriweather"/>
                <a:ea typeface="Merriweather"/>
                <a:cs typeface="Merriweather"/>
                <a:sym typeface="Merriweather"/>
              </a:rPr>
              <a:t>we isolated the faces in our image.</a:t>
            </a:r>
            <a:endParaRPr sz="1500">
              <a:solidFill>
                <a:srgbClr val="000000"/>
              </a:solidFill>
              <a:latin typeface="Merriweather"/>
              <a:ea typeface="Merriweather"/>
              <a:cs typeface="Merriweather"/>
              <a:sym typeface="Merriweather"/>
            </a:endParaRPr>
          </a:p>
          <a:p>
            <a:pPr indent="-336550" lvl="0" marL="457200" marR="0" rtl="0" algn="l">
              <a:spcBef>
                <a:spcPts val="0"/>
              </a:spcBef>
              <a:spcAft>
                <a:spcPts val="0"/>
              </a:spcAft>
              <a:buClr>
                <a:srgbClr val="000000"/>
              </a:buClr>
              <a:buSzPts val="1700"/>
              <a:buFont typeface="Merriweather"/>
              <a:buAutoNum type="arabicPeriod"/>
            </a:pPr>
            <a:r>
              <a:rPr b="1" lang="en" sz="1700">
                <a:solidFill>
                  <a:srgbClr val="000000"/>
                </a:solidFill>
                <a:latin typeface="Merriweather"/>
                <a:ea typeface="Merriweather"/>
                <a:cs typeface="Merriweather"/>
                <a:sym typeface="Merriweather"/>
              </a:rPr>
              <a:t>Encoding Faces:</a:t>
            </a:r>
            <a:r>
              <a:rPr lang="en" sz="1500">
                <a:solidFill>
                  <a:srgbClr val="000000"/>
                </a:solidFill>
                <a:latin typeface="Merriweather"/>
                <a:ea typeface="Merriweather"/>
                <a:cs typeface="Merriweather"/>
                <a:sym typeface="Merriweather"/>
              </a:rPr>
              <a:t>Generating the Encodings for Each image in Database and Saving it for further Operations.</a:t>
            </a:r>
            <a:endParaRPr sz="1500">
              <a:solidFill>
                <a:srgbClr val="000000"/>
              </a:solidFill>
              <a:latin typeface="Merriweather"/>
              <a:ea typeface="Merriweather"/>
              <a:cs typeface="Merriweather"/>
              <a:sym typeface="Merriweather"/>
            </a:endParaRPr>
          </a:p>
          <a:p>
            <a:pPr indent="-336550" lvl="0" marL="457200" marR="0" rtl="0" algn="l">
              <a:spcBef>
                <a:spcPts val="0"/>
              </a:spcBef>
              <a:spcAft>
                <a:spcPts val="0"/>
              </a:spcAft>
              <a:buClr>
                <a:srgbClr val="000000"/>
              </a:buClr>
              <a:buSzPts val="1700"/>
              <a:buFont typeface="Merriweather"/>
              <a:buAutoNum type="arabicPeriod"/>
            </a:pPr>
            <a:r>
              <a:rPr b="1" lang="en" sz="1700">
                <a:solidFill>
                  <a:srgbClr val="000000"/>
                </a:solidFill>
                <a:latin typeface="Merriweather"/>
                <a:ea typeface="Merriweather"/>
                <a:cs typeface="Merriweather"/>
                <a:sym typeface="Merriweather"/>
              </a:rPr>
              <a:t>Encoding our Input face image:   </a:t>
            </a:r>
            <a:r>
              <a:rPr lang="en" sz="1500">
                <a:solidFill>
                  <a:srgbClr val="000000"/>
                </a:solidFill>
                <a:latin typeface="Merriweather"/>
                <a:ea typeface="Merriweather"/>
                <a:cs typeface="Merriweather"/>
                <a:sym typeface="Merriweather"/>
              </a:rPr>
              <a:t>Generating Encoings for the input Image.</a:t>
            </a:r>
            <a:endParaRPr sz="1500">
              <a:solidFill>
                <a:srgbClr val="000000"/>
              </a:solidFill>
              <a:latin typeface="Merriweather"/>
              <a:ea typeface="Merriweather"/>
              <a:cs typeface="Merriweather"/>
              <a:sym typeface="Merriweather"/>
            </a:endParaRPr>
          </a:p>
          <a:p>
            <a:pPr indent="-336550" lvl="0" marL="457200" marR="0" rtl="0" algn="l">
              <a:spcBef>
                <a:spcPts val="0"/>
              </a:spcBef>
              <a:spcAft>
                <a:spcPts val="0"/>
              </a:spcAft>
              <a:buClr>
                <a:srgbClr val="000000"/>
              </a:buClr>
              <a:buSzPts val="1700"/>
              <a:buFont typeface="Merriweather"/>
              <a:buAutoNum type="arabicPeriod"/>
            </a:pPr>
            <a:r>
              <a:rPr b="1" lang="en" sz="1700">
                <a:solidFill>
                  <a:srgbClr val="000000"/>
                </a:solidFill>
                <a:latin typeface="Merriweather"/>
                <a:ea typeface="Merriweather"/>
                <a:cs typeface="Merriweather"/>
                <a:sym typeface="Merriweather"/>
              </a:rPr>
              <a:t>Match the Encodings:</a:t>
            </a:r>
            <a:r>
              <a:rPr lang="en" sz="1500">
                <a:solidFill>
                  <a:srgbClr val="000000"/>
                </a:solidFill>
                <a:latin typeface="Merriweather"/>
                <a:ea typeface="Merriweather"/>
                <a:cs typeface="Merriweather"/>
                <a:sym typeface="Merriweather"/>
              </a:rPr>
              <a:t>Comparing the Encodings of the known with respect to unknown.</a:t>
            </a:r>
            <a:endParaRPr sz="1500">
              <a:solidFill>
                <a:srgbClr val="000000"/>
              </a:solidFill>
              <a:latin typeface="Merriweather"/>
              <a:ea typeface="Merriweather"/>
              <a:cs typeface="Merriweather"/>
              <a:sym typeface="Merriweather"/>
            </a:endParaRPr>
          </a:p>
          <a:p>
            <a:pPr indent="-336550" lvl="0" marL="457200" marR="0" rtl="0" algn="l">
              <a:spcBef>
                <a:spcPts val="0"/>
              </a:spcBef>
              <a:spcAft>
                <a:spcPts val="0"/>
              </a:spcAft>
              <a:buClr>
                <a:srgbClr val="000000"/>
              </a:buClr>
              <a:buSzPts val="1700"/>
              <a:buFont typeface="Merriweather"/>
              <a:buAutoNum type="arabicPeriod"/>
            </a:pPr>
            <a:r>
              <a:rPr b="1" lang="en" sz="1700">
                <a:solidFill>
                  <a:srgbClr val="000000"/>
                </a:solidFill>
                <a:latin typeface="Merriweather"/>
                <a:ea typeface="Merriweather"/>
                <a:cs typeface="Merriweather"/>
                <a:sym typeface="Merriweather"/>
              </a:rPr>
              <a:t>Finding the person’s name from the encoding:   </a:t>
            </a:r>
            <a:r>
              <a:rPr lang="en" sz="1500">
                <a:solidFill>
                  <a:srgbClr val="000000"/>
                </a:solidFill>
                <a:latin typeface="Merriweather"/>
                <a:ea typeface="Merriweather"/>
                <a:cs typeface="Merriweather"/>
                <a:sym typeface="Merriweather"/>
              </a:rPr>
              <a:t>Finally </a:t>
            </a:r>
            <a:r>
              <a:rPr lang="en" sz="1500">
                <a:solidFill>
                  <a:srgbClr val="000000"/>
                </a:solidFill>
                <a:latin typeface="Merriweather"/>
                <a:ea typeface="Merriweather"/>
                <a:cs typeface="Merriweather"/>
                <a:sym typeface="Merriweather"/>
              </a:rPr>
              <a:t>Recognized</a:t>
            </a:r>
            <a:r>
              <a:rPr lang="en" sz="1500">
                <a:solidFill>
                  <a:srgbClr val="000000"/>
                </a:solidFill>
                <a:latin typeface="Merriweather"/>
                <a:ea typeface="Merriweather"/>
                <a:cs typeface="Merriweather"/>
                <a:sym typeface="Merriweather"/>
              </a:rPr>
              <a:t> images </a:t>
            </a:r>
            <a:r>
              <a:rPr lang="en" sz="1500">
                <a:solidFill>
                  <a:srgbClr val="000000"/>
                </a:solidFill>
                <a:latin typeface="Merriweather"/>
                <a:ea typeface="Merriweather"/>
                <a:cs typeface="Merriweather"/>
                <a:sym typeface="Merriweather"/>
              </a:rPr>
              <a:t>a</a:t>
            </a:r>
            <a:r>
              <a:rPr lang="en" sz="1500">
                <a:solidFill>
                  <a:srgbClr val="000000"/>
                </a:solidFill>
                <a:latin typeface="Merriweather"/>
                <a:ea typeface="Merriweather"/>
                <a:cs typeface="Merriweather"/>
                <a:sym typeface="Merriweather"/>
              </a:rPr>
              <a:t>re marked as present.</a:t>
            </a:r>
            <a:endParaRPr sz="1500">
              <a:solidFill>
                <a:srgbClr val="000000"/>
              </a:solidFill>
              <a:latin typeface="Merriweather"/>
              <a:ea typeface="Merriweather"/>
              <a:cs typeface="Merriweather"/>
              <a:sym typeface="Merriweather"/>
            </a:endParaRPr>
          </a:p>
          <a:p>
            <a:pPr indent="0" lvl="0" marL="0" marR="0" rtl="0" algn="l">
              <a:spcBef>
                <a:spcPts val="800"/>
              </a:spcBef>
              <a:spcAft>
                <a:spcPts val="0"/>
              </a:spcAft>
              <a:buNone/>
            </a:pPr>
            <a:r>
              <a:t/>
            </a:r>
            <a:endParaRPr b="1" sz="1500">
              <a:solidFill>
                <a:srgbClr val="20435C"/>
              </a:solidFill>
              <a:latin typeface="Merriweather"/>
              <a:ea typeface="Merriweather"/>
              <a:cs typeface="Merriweather"/>
              <a:sym typeface="Merriweather"/>
            </a:endParaRPr>
          </a:p>
          <a:p>
            <a:pPr indent="0" lvl="0" marL="0" marR="0" rtl="0" algn="l">
              <a:spcBef>
                <a:spcPts val="800"/>
              </a:spcBef>
              <a:spcAft>
                <a:spcPts val="0"/>
              </a:spcAft>
              <a:buNone/>
            </a:pPr>
            <a:r>
              <a:t/>
            </a:r>
            <a:endParaRPr b="1" sz="1500">
              <a:solidFill>
                <a:srgbClr val="20435C"/>
              </a:solidFill>
              <a:latin typeface="Merriweather"/>
              <a:ea typeface="Merriweather"/>
              <a:cs typeface="Merriweather"/>
              <a:sym typeface="Merriweather"/>
            </a:endParaRPr>
          </a:p>
          <a:p>
            <a:pPr indent="0" lvl="0" marL="0" marR="0" rtl="0" algn="l">
              <a:spcBef>
                <a:spcPts val="800"/>
              </a:spcBef>
              <a:spcAft>
                <a:spcPts val="0"/>
              </a:spcAft>
              <a:buNone/>
            </a:pPr>
            <a:r>
              <a:t/>
            </a:r>
            <a:endParaRPr b="1" sz="2400">
              <a:solidFill>
                <a:srgbClr val="20435C"/>
              </a:solidFill>
              <a:latin typeface="Merriweather"/>
              <a:ea typeface="Merriweather"/>
              <a:cs typeface="Merriweather"/>
              <a:sym typeface="Merriweather"/>
            </a:endParaRPr>
          </a:p>
          <a:p>
            <a:pPr indent="0" lvl="0" marL="0" marR="0" rtl="0" algn="l">
              <a:spcBef>
                <a:spcPts val="800"/>
              </a:spcBef>
              <a:spcAft>
                <a:spcPts val="0"/>
              </a:spcAft>
              <a:buNone/>
            </a:pPr>
            <a:r>
              <a:t/>
            </a:r>
            <a:endParaRPr b="1" sz="2400">
              <a:solidFill>
                <a:srgbClr val="20435C"/>
              </a:solidFill>
              <a:latin typeface="Merriweather"/>
              <a:ea typeface="Merriweather"/>
              <a:cs typeface="Merriweather"/>
              <a:sym typeface="Merriweather"/>
            </a:endParaRPr>
          </a:p>
          <a:p>
            <a:pPr indent="0" lvl="0" marL="0" rtl="0" algn="l">
              <a:spcBef>
                <a:spcPts val="1100"/>
              </a:spcBef>
              <a:spcAft>
                <a:spcPts val="0"/>
              </a:spcAft>
              <a:buNone/>
            </a:pPr>
            <a:r>
              <a:t/>
            </a:r>
            <a:endParaRPr sz="1700">
              <a:solidFill>
                <a:srgbClr val="000000"/>
              </a:solidFill>
              <a:highlight>
                <a:srgbClr val="FFFFFF"/>
              </a:highlight>
              <a:latin typeface="Merriweather"/>
              <a:ea typeface="Merriweather"/>
              <a:cs typeface="Merriweather"/>
              <a:sym typeface="Merriweather"/>
            </a:endParaRPr>
          </a:p>
          <a:p>
            <a:pPr indent="-228600" lvl="0" marL="457200" rtl="0" algn="l">
              <a:lnSpc>
                <a:spcPct val="115000"/>
              </a:lnSpc>
              <a:spcBef>
                <a:spcPts val="1100"/>
              </a:spcBef>
              <a:spcAft>
                <a:spcPts val="0"/>
              </a:spcAft>
              <a:buSzPts val="1400"/>
              <a:buNone/>
            </a:pPr>
            <a:r>
              <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5"/>
          <p:cNvSpPr txBox="1"/>
          <p:nvPr>
            <p:ph type="title"/>
          </p:nvPr>
        </p:nvSpPr>
        <p:spPr>
          <a:xfrm>
            <a:off x="178800" y="4"/>
            <a:ext cx="8380200" cy="418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2000"/>
              <a:t>Images In Database(&gt;150)</a:t>
            </a:r>
            <a:endParaRPr sz="2000"/>
          </a:p>
        </p:txBody>
      </p:sp>
      <p:sp>
        <p:nvSpPr>
          <p:cNvPr id="145" name="Google Shape;145;p25"/>
          <p:cNvSpPr txBox="1"/>
          <p:nvPr>
            <p:ph idx="1" type="body"/>
          </p:nvPr>
        </p:nvSpPr>
        <p:spPr>
          <a:xfrm>
            <a:off x="311700" y="1505700"/>
            <a:ext cx="3999900" cy="30762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None/>
            </a:pPr>
            <a:r>
              <a:t/>
            </a:r>
            <a:endParaRPr sz="1400"/>
          </a:p>
        </p:txBody>
      </p:sp>
      <p:sp>
        <p:nvSpPr>
          <p:cNvPr id="146" name="Google Shape;146;p25"/>
          <p:cNvSpPr txBox="1"/>
          <p:nvPr>
            <p:ph idx="2" type="body"/>
          </p:nvPr>
        </p:nvSpPr>
        <p:spPr>
          <a:xfrm>
            <a:off x="4832425" y="1505700"/>
            <a:ext cx="3999900" cy="30762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None/>
            </a:pPr>
            <a:r>
              <a:t/>
            </a:r>
            <a:endParaRPr sz="1400"/>
          </a:p>
        </p:txBody>
      </p:sp>
      <p:pic>
        <p:nvPicPr>
          <p:cNvPr id="147" name="Google Shape;147;p25"/>
          <p:cNvPicPr preferRelativeResize="0"/>
          <p:nvPr/>
        </p:nvPicPr>
        <p:blipFill>
          <a:blip r:embed="rId3">
            <a:alphaModFix/>
          </a:blip>
          <a:stretch>
            <a:fillRect/>
          </a:stretch>
        </p:blipFill>
        <p:spPr>
          <a:xfrm>
            <a:off x="0" y="418225"/>
            <a:ext cx="9143988" cy="4672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6"/>
          <p:cNvSpPr txBox="1"/>
          <p:nvPr>
            <p:ph type="title"/>
          </p:nvPr>
        </p:nvSpPr>
        <p:spPr>
          <a:xfrm>
            <a:off x="178800" y="4"/>
            <a:ext cx="8380200" cy="418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2000"/>
              <a:t>Images In Database</a:t>
            </a:r>
            <a:endParaRPr sz="2000"/>
          </a:p>
        </p:txBody>
      </p:sp>
      <p:sp>
        <p:nvSpPr>
          <p:cNvPr id="153" name="Google Shape;153;p26"/>
          <p:cNvSpPr txBox="1"/>
          <p:nvPr>
            <p:ph idx="1" type="body"/>
          </p:nvPr>
        </p:nvSpPr>
        <p:spPr>
          <a:xfrm>
            <a:off x="311700" y="1505700"/>
            <a:ext cx="3999900" cy="30762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None/>
            </a:pPr>
            <a:r>
              <a:t/>
            </a:r>
            <a:endParaRPr sz="1400"/>
          </a:p>
        </p:txBody>
      </p:sp>
      <p:sp>
        <p:nvSpPr>
          <p:cNvPr id="154" name="Google Shape;154;p26"/>
          <p:cNvSpPr txBox="1"/>
          <p:nvPr>
            <p:ph idx="2" type="body"/>
          </p:nvPr>
        </p:nvSpPr>
        <p:spPr>
          <a:xfrm>
            <a:off x="4832425" y="1505700"/>
            <a:ext cx="3999900" cy="30762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None/>
            </a:pPr>
            <a:r>
              <a:t/>
            </a:r>
            <a:endParaRPr sz="1400"/>
          </a:p>
        </p:txBody>
      </p:sp>
      <p:pic>
        <p:nvPicPr>
          <p:cNvPr id="155" name="Google Shape;155;p26"/>
          <p:cNvPicPr preferRelativeResize="0"/>
          <p:nvPr/>
        </p:nvPicPr>
        <p:blipFill>
          <a:blip r:embed="rId3">
            <a:alphaModFix/>
          </a:blip>
          <a:stretch>
            <a:fillRect/>
          </a:stretch>
        </p:blipFill>
        <p:spPr>
          <a:xfrm>
            <a:off x="0" y="418225"/>
            <a:ext cx="9143988" cy="4672150"/>
          </a:xfrm>
          <a:prstGeom prst="rect">
            <a:avLst/>
          </a:prstGeom>
          <a:noFill/>
          <a:ln>
            <a:noFill/>
          </a:ln>
        </p:spPr>
      </p:pic>
      <p:pic>
        <p:nvPicPr>
          <p:cNvPr id="156" name="Google Shape;156;p26"/>
          <p:cNvPicPr preferRelativeResize="0"/>
          <p:nvPr/>
        </p:nvPicPr>
        <p:blipFill>
          <a:blip r:embed="rId4">
            <a:alphaModFix/>
          </a:blip>
          <a:stretch>
            <a:fillRect/>
          </a:stretch>
        </p:blipFill>
        <p:spPr>
          <a:xfrm>
            <a:off x="0" y="418225"/>
            <a:ext cx="9144000" cy="4672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7"/>
          <p:cNvSpPr txBox="1"/>
          <p:nvPr>
            <p:ph type="title"/>
          </p:nvPr>
        </p:nvSpPr>
        <p:spPr>
          <a:xfrm>
            <a:off x="208958" y="367361"/>
            <a:ext cx="8380200" cy="649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Results Obtained (Screenshots)</a:t>
            </a:r>
            <a:endParaRPr/>
          </a:p>
        </p:txBody>
      </p:sp>
      <p:sp>
        <p:nvSpPr>
          <p:cNvPr id="162" name="Google Shape;162;p27"/>
          <p:cNvSpPr txBox="1"/>
          <p:nvPr>
            <p:ph idx="1" type="body"/>
          </p:nvPr>
        </p:nvSpPr>
        <p:spPr>
          <a:xfrm>
            <a:off x="311700" y="1505700"/>
            <a:ext cx="3999900" cy="30762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None/>
            </a:pPr>
            <a:r>
              <a:t/>
            </a:r>
            <a:endParaRPr sz="1400"/>
          </a:p>
        </p:txBody>
      </p:sp>
      <p:sp>
        <p:nvSpPr>
          <p:cNvPr id="163" name="Google Shape;163;p27"/>
          <p:cNvSpPr txBox="1"/>
          <p:nvPr>
            <p:ph idx="2" type="body"/>
          </p:nvPr>
        </p:nvSpPr>
        <p:spPr>
          <a:xfrm>
            <a:off x="4832425" y="1505700"/>
            <a:ext cx="3999900" cy="30762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None/>
            </a:pPr>
            <a:r>
              <a:t/>
            </a:r>
            <a:endParaRPr sz="1400"/>
          </a:p>
        </p:txBody>
      </p:sp>
      <p:pic>
        <p:nvPicPr>
          <p:cNvPr id="164" name="Google Shape;164;p27"/>
          <p:cNvPicPr preferRelativeResize="0"/>
          <p:nvPr/>
        </p:nvPicPr>
        <p:blipFill rotWithShape="1">
          <a:blip r:embed="rId3">
            <a:alphaModFix/>
          </a:blip>
          <a:srcRect b="20222" l="11331" r="16167" t="14418"/>
          <a:stretch/>
        </p:blipFill>
        <p:spPr>
          <a:xfrm>
            <a:off x="0" y="1268950"/>
            <a:ext cx="9144000" cy="3874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8"/>
          <p:cNvSpPr txBox="1"/>
          <p:nvPr>
            <p:ph type="title"/>
          </p:nvPr>
        </p:nvSpPr>
        <p:spPr>
          <a:xfrm>
            <a:off x="208958" y="367361"/>
            <a:ext cx="8380200" cy="649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Results Obtained (Screenshots)</a:t>
            </a:r>
            <a:endParaRPr/>
          </a:p>
        </p:txBody>
      </p:sp>
      <p:sp>
        <p:nvSpPr>
          <p:cNvPr id="170" name="Google Shape;170;p28"/>
          <p:cNvSpPr txBox="1"/>
          <p:nvPr>
            <p:ph idx="1" type="body"/>
          </p:nvPr>
        </p:nvSpPr>
        <p:spPr>
          <a:xfrm>
            <a:off x="311700" y="1505700"/>
            <a:ext cx="3999900" cy="30762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None/>
            </a:pPr>
            <a:r>
              <a:t/>
            </a:r>
            <a:endParaRPr sz="1400"/>
          </a:p>
        </p:txBody>
      </p:sp>
      <p:sp>
        <p:nvSpPr>
          <p:cNvPr id="171" name="Google Shape;171;p28"/>
          <p:cNvSpPr txBox="1"/>
          <p:nvPr>
            <p:ph idx="2" type="body"/>
          </p:nvPr>
        </p:nvSpPr>
        <p:spPr>
          <a:xfrm>
            <a:off x="4832425" y="1505700"/>
            <a:ext cx="3999900" cy="30762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None/>
            </a:pPr>
            <a:r>
              <a:t/>
            </a:r>
            <a:endParaRPr sz="1400"/>
          </a:p>
        </p:txBody>
      </p:sp>
      <p:pic>
        <p:nvPicPr>
          <p:cNvPr id="172" name="Google Shape;172;p28"/>
          <p:cNvPicPr preferRelativeResize="0"/>
          <p:nvPr/>
        </p:nvPicPr>
        <p:blipFill rotWithShape="1">
          <a:blip r:embed="rId3">
            <a:alphaModFix/>
          </a:blip>
          <a:srcRect b="19472" l="2887" r="18216" t="14472"/>
          <a:stretch/>
        </p:blipFill>
        <p:spPr>
          <a:xfrm>
            <a:off x="0" y="1268950"/>
            <a:ext cx="9144000" cy="38745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9"/>
          <p:cNvSpPr txBox="1"/>
          <p:nvPr>
            <p:ph type="title"/>
          </p:nvPr>
        </p:nvSpPr>
        <p:spPr>
          <a:xfrm>
            <a:off x="173850" y="210401"/>
            <a:ext cx="8380200" cy="619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Results Obtained (Screenshots)</a:t>
            </a:r>
            <a:endParaRPr/>
          </a:p>
        </p:txBody>
      </p:sp>
      <p:sp>
        <p:nvSpPr>
          <p:cNvPr id="178" name="Google Shape;178;p29"/>
          <p:cNvSpPr txBox="1"/>
          <p:nvPr>
            <p:ph idx="2" type="body"/>
          </p:nvPr>
        </p:nvSpPr>
        <p:spPr>
          <a:xfrm>
            <a:off x="4832425" y="1505700"/>
            <a:ext cx="3999900" cy="30762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None/>
            </a:pPr>
            <a:r>
              <a:t/>
            </a:r>
            <a:endParaRPr sz="1400"/>
          </a:p>
        </p:txBody>
      </p:sp>
      <p:pic>
        <p:nvPicPr>
          <p:cNvPr id="179" name="Google Shape;179;p29"/>
          <p:cNvPicPr preferRelativeResize="0"/>
          <p:nvPr/>
        </p:nvPicPr>
        <p:blipFill rotWithShape="1">
          <a:blip r:embed="rId3">
            <a:alphaModFix/>
          </a:blip>
          <a:srcRect b="0" l="0" r="8122" t="0"/>
          <a:stretch/>
        </p:blipFill>
        <p:spPr>
          <a:xfrm>
            <a:off x="0" y="970250"/>
            <a:ext cx="4572001" cy="4173249"/>
          </a:xfrm>
          <a:prstGeom prst="rect">
            <a:avLst/>
          </a:prstGeom>
          <a:noFill/>
          <a:ln>
            <a:noFill/>
          </a:ln>
        </p:spPr>
      </p:pic>
      <p:pic>
        <p:nvPicPr>
          <p:cNvPr id="180" name="Google Shape;180;p29"/>
          <p:cNvPicPr preferRelativeResize="0"/>
          <p:nvPr/>
        </p:nvPicPr>
        <p:blipFill>
          <a:blip r:embed="rId4">
            <a:alphaModFix/>
          </a:blip>
          <a:stretch>
            <a:fillRect/>
          </a:stretch>
        </p:blipFill>
        <p:spPr>
          <a:xfrm>
            <a:off x="4572000" y="970250"/>
            <a:ext cx="4592800" cy="41732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82192" y="349321"/>
            <a:ext cx="8661115" cy="688368"/>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
              <a:t>Evaluation Measures</a:t>
            </a:r>
            <a:endParaRPr b="1"/>
          </a:p>
        </p:txBody>
      </p:sp>
      <p:sp>
        <p:nvSpPr>
          <p:cNvPr id="186" name="Google Shape;186;p30"/>
          <p:cNvSpPr txBox="1"/>
          <p:nvPr>
            <p:ph idx="1" type="body"/>
          </p:nvPr>
        </p:nvSpPr>
        <p:spPr>
          <a:xfrm>
            <a:off x="311700" y="1505700"/>
            <a:ext cx="3999900" cy="30762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None/>
            </a:pPr>
            <a:r>
              <a:rPr b="1" lang="en" sz="1500">
                <a:solidFill>
                  <a:srgbClr val="000000"/>
                </a:solidFill>
              </a:rPr>
              <a:t>Review 1</a:t>
            </a:r>
            <a:endParaRPr b="1" sz="1500">
              <a:solidFill>
                <a:srgbClr val="000000"/>
              </a:solidFill>
            </a:endParaRPr>
          </a:p>
          <a:p>
            <a:pPr indent="-228600" lvl="0" marL="457200" rtl="0" algn="l">
              <a:lnSpc>
                <a:spcPct val="115000"/>
              </a:lnSpc>
              <a:spcBef>
                <a:spcPts val="0"/>
              </a:spcBef>
              <a:spcAft>
                <a:spcPts val="0"/>
              </a:spcAft>
              <a:buSzPts val="1400"/>
              <a:buNone/>
            </a:pPr>
            <a:r>
              <a:rPr b="1" lang="en" sz="1500">
                <a:solidFill>
                  <a:srgbClr val="000000"/>
                </a:solidFill>
              </a:rPr>
              <a:t>TOTAL IMAGES IN THE DATASET : 40</a:t>
            </a:r>
            <a:endParaRPr b="1" sz="1500">
              <a:solidFill>
                <a:srgbClr val="000000"/>
              </a:solidFill>
            </a:endParaRPr>
          </a:p>
          <a:p>
            <a:pPr indent="-228600" lvl="0" marL="457200" rtl="0" algn="l">
              <a:lnSpc>
                <a:spcPct val="115000"/>
              </a:lnSpc>
              <a:spcBef>
                <a:spcPts val="0"/>
              </a:spcBef>
              <a:spcAft>
                <a:spcPts val="0"/>
              </a:spcAft>
              <a:buSzPts val="1400"/>
              <a:buNone/>
            </a:pPr>
            <a:r>
              <a:t/>
            </a:r>
            <a:endParaRPr b="1" sz="1500">
              <a:solidFill>
                <a:srgbClr val="000000"/>
              </a:solidFill>
            </a:endParaRPr>
          </a:p>
          <a:p>
            <a:pPr indent="-228600" lvl="0" marL="457200" rtl="0" algn="l">
              <a:lnSpc>
                <a:spcPct val="115000"/>
              </a:lnSpc>
              <a:spcBef>
                <a:spcPts val="0"/>
              </a:spcBef>
              <a:spcAft>
                <a:spcPts val="0"/>
              </a:spcAft>
              <a:buSzPts val="1400"/>
              <a:buNone/>
            </a:pPr>
            <a:r>
              <a:rPr b="1" lang="en" sz="1500">
                <a:solidFill>
                  <a:srgbClr val="000000"/>
                </a:solidFill>
              </a:rPr>
              <a:t>Output Accuracy : </a:t>
            </a:r>
            <a:endParaRPr b="1" sz="1500">
              <a:solidFill>
                <a:srgbClr val="000000"/>
              </a:solidFill>
            </a:endParaRPr>
          </a:p>
          <a:p>
            <a:pPr indent="-228600" lvl="0" marL="457200" rtl="0" algn="l">
              <a:lnSpc>
                <a:spcPct val="115000"/>
              </a:lnSpc>
              <a:spcBef>
                <a:spcPts val="0"/>
              </a:spcBef>
              <a:spcAft>
                <a:spcPts val="0"/>
              </a:spcAft>
              <a:buSzPts val="1400"/>
              <a:buNone/>
            </a:pPr>
            <a:r>
              <a:t/>
            </a:r>
            <a:endParaRPr b="1" sz="1500">
              <a:solidFill>
                <a:srgbClr val="000000"/>
              </a:solidFill>
            </a:endParaRPr>
          </a:p>
          <a:p>
            <a:pPr indent="-323850" lvl="0" marL="457200" rtl="0" algn="l">
              <a:lnSpc>
                <a:spcPct val="115000"/>
              </a:lnSpc>
              <a:spcBef>
                <a:spcPts val="0"/>
              </a:spcBef>
              <a:spcAft>
                <a:spcPts val="0"/>
              </a:spcAft>
              <a:buClr>
                <a:srgbClr val="000000"/>
              </a:buClr>
              <a:buSzPts val="1500"/>
              <a:buAutoNum type="arabicPeriod"/>
            </a:pPr>
            <a:r>
              <a:rPr b="1" lang="en" sz="1500">
                <a:solidFill>
                  <a:srgbClr val="000000"/>
                </a:solidFill>
              </a:rPr>
              <a:t>7 out of 7 recognized. ( avg &gt; 90% )</a:t>
            </a:r>
            <a:endParaRPr b="1" sz="1500">
              <a:solidFill>
                <a:srgbClr val="000000"/>
              </a:solidFill>
            </a:endParaRPr>
          </a:p>
          <a:p>
            <a:pPr indent="0" lvl="0" marL="457200" rtl="0" algn="l">
              <a:lnSpc>
                <a:spcPct val="115000"/>
              </a:lnSpc>
              <a:spcBef>
                <a:spcPts val="0"/>
              </a:spcBef>
              <a:spcAft>
                <a:spcPts val="0"/>
              </a:spcAft>
              <a:buNone/>
            </a:pPr>
            <a:r>
              <a:t/>
            </a:r>
            <a:endParaRPr b="1" sz="1500">
              <a:solidFill>
                <a:srgbClr val="000000"/>
              </a:solidFill>
            </a:endParaRPr>
          </a:p>
          <a:p>
            <a:pPr indent="-323850" lvl="0" marL="457200" rtl="0" algn="l">
              <a:spcBef>
                <a:spcPts val="0"/>
              </a:spcBef>
              <a:spcAft>
                <a:spcPts val="0"/>
              </a:spcAft>
              <a:buClr>
                <a:srgbClr val="000000"/>
              </a:buClr>
              <a:buSzPts val="1500"/>
              <a:buAutoNum type="arabicPeriod"/>
            </a:pPr>
            <a:r>
              <a:rPr b="1" lang="en" sz="1500">
                <a:solidFill>
                  <a:srgbClr val="000000"/>
                </a:solidFill>
              </a:rPr>
              <a:t>9</a:t>
            </a:r>
            <a:r>
              <a:rPr b="1" lang="en" sz="1500">
                <a:solidFill>
                  <a:srgbClr val="000000"/>
                </a:solidFill>
              </a:rPr>
              <a:t> out of 9 recognized. (avg  &gt;90% )</a:t>
            </a:r>
            <a:endParaRPr b="1" sz="1500">
              <a:solidFill>
                <a:srgbClr val="000000"/>
              </a:solidFill>
            </a:endParaRPr>
          </a:p>
        </p:txBody>
      </p:sp>
      <p:sp>
        <p:nvSpPr>
          <p:cNvPr id="187" name="Google Shape;187;p30"/>
          <p:cNvSpPr txBox="1"/>
          <p:nvPr>
            <p:ph idx="2" type="body"/>
          </p:nvPr>
        </p:nvSpPr>
        <p:spPr>
          <a:xfrm>
            <a:off x="4832425" y="1505700"/>
            <a:ext cx="3999900" cy="3076200"/>
          </a:xfrm>
          <a:prstGeom prst="rect">
            <a:avLst/>
          </a:prstGeom>
          <a:noFill/>
          <a:ln>
            <a:noFill/>
          </a:ln>
        </p:spPr>
        <p:txBody>
          <a:bodyPr anchorCtr="0" anchor="t" bIns="91425" lIns="91425" spcFirstLastPara="1" rIns="91425" wrap="square" tIns="91425">
            <a:noAutofit/>
          </a:bodyPr>
          <a:lstStyle/>
          <a:p>
            <a:pPr indent="-228600" lvl="0" marL="457200" rtl="0" algn="l">
              <a:spcBef>
                <a:spcPts val="0"/>
              </a:spcBef>
              <a:spcAft>
                <a:spcPts val="0"/>
              </a:spcAft>
              <a:buSzPts val="1400"/>
              <a:buNone/>
            </a:pPr>
            <a:r>
              <a:rPr b="1" lang="en" sz="1500">
                <a:solidFill>
                  <a:srgbClr val="000000"/>
                </a:solidFill>
              </a:rPr>
              <a:t>Review 2</a:t>
            </a:r>
            <a:endParaRPr b="1" sz="1500">
              <a:solidFill>
                <a:srgbClr val="000000"/>
              </a:solidFill>
            </a:endParaRPr>
          </a:p>
          <a:p>
            <a:pPr indent="-228600" lvl="0" marL="457200" rtl="0" algn="l">
              <a:spcBef>
                <a:spcPts val="0"/>
              </a:spcBef>
              <a:spcAft>
                <a:spcPts val="0"/>
              </a:spcAft>
              <a:buSzPts val="1400"/>
              <a:buNone/>
            </a:pPr>
            <a:r>
              <a:rPr b="1" lang="en" sz="1500">
                <a:solidFill>
                  <a:srgbClr val="000000"/>
                </a:solidFill>
              </a:rPr>
              <a:t>TOTAL IMAGES IN THE DATASET : 150</a:t>
            </a:r>
            <a:endParaRPr b="1" sz="1500">
              <a:solidFill>
                <a:srgbClr val="000000"/>
              </a:solidFill>
            </a:endParaRPr>
          </a:p>
          <a:p>
            <a:pPr indent="-228600" lvl="0" marL="457200" rtl="0" algn="l">
              <a:spcBef>
                <a:spcPts val="0"/>
              </a:spcBef>
              <a:spcAft>
                <a:spcPts val="0"/>
              </a:spcAft>
              <a:buSzPts val="1400"/>
              <a:buNone/>
            </a:pPr>
            <a:r>
              <a:t/>
            </a:r>
            <a:endParaRPr b="1" sz="1500">
              <a:solidFill>
                <a:srgbClr val="000000"/>
              </a:solidFill>
            </a:endParaRPr>
          </a:p>
          <a:p>
            <a:pPr indent="-228600" lvl="0" marL="457200" rtl="0" algn="l">
              <a:spcBef>
                <a:spcPts val="0"/>
              </a:spcBef>
              <a:spcAft>
                <a:spcPts val="0"/>
              </a:spcAft>
              <a:buSzPts val="1400"/>
              <a:buNone/>
            </a:pPr>
            <a:r>
              <a:rPr b="1" lang="en" sz="1500">
                <a:solidFill>
                  <a:srgbClr val="000000"/>
                </a:solidFill>
              </a:rPr>
              <a:t>Output Accuracy : </a:t>
            </a:r>
            <a:endParaRPr b="1" sz="1500">
              <a:solidFill>
                <a:srgbClr val="000000"/>
              </a:solidFill>
            </a:endParaRPr>
          </a:p>
          <a:p>
            <a:pPr indent="-228600" lvl="0" marL="457200" rtl="0" algn="l">
              <a:spcBef>
                <a:spcPts val="0"/>
              </a:spcBef>
              <a:spcAft>
                <a:spcPts val="0"/>
              </a:spcAft>
              <a:buSzPts val="1400"/>
              <a:buNone/>
            </a:pPr>
            <a:r>
              <a:t/>
            </a:r>
            <a:endParaRPr b="1" sz="1500">
              <a:solidFill>
                <a:srgbClr val="000000"/>
              </a:solidFill>
            </a:endParaRPr>
          </a:p>
          <a:p>
            <a:pPr indent="-323850" lvl="0" marL="457200" rtl="0" algn="l">
              <a:spcBef>
                <a:spcPts val="0"/>
              </a:spcBef>
              <a:spcAft>
                <a:spcPts val="0"/>
              </a:spcAft>
              <a:buClr>
                <a:srgbClr val="000000"/>
              </a:buClr>
              <a:buSzPts val="1500"/>
              <a:buAutoNum type="arabicPeriod"/>
            </a:pPr>
            <a:r>
              <a:rPr b="1" lang="en" sz="1500">
                <a:solidFill>
                  <a:srgbClr val="000000"/>
                </a:solidFill>
              </a:rPr>
              <a:t>9 out of 9 recognized. ( &gt;90% )</a:t>
            </a:r>
            <a:endParaRPr b="1" sz="1500">
              <a:solidFill>
                <a:srgbClr val="000000"/>
              </a:solidFill>
            </a:endParaRPr>
          </a:p>
          <a:p>
            <a:pPr indent="0" lvl="0" marL="457200" rtl="0" algn="l">
              <a:spcBef>
                <a:spcPts val="0"/>
              </a:spcBef>
              <a:spcAft>
                <a:spcPts val="0"/>
              </a:spcAft>
              <a:buNone/>
            </a:pPr>
            <a:r>
              <a:t/>
            </a:r>
            <a:endParaRPr b="1" sz="1500">
              <a:solidFill>
                <a:srgbClr val="000000"/>
              </a:solidFill>
            </a:endParaRPr>
          </a:p>
          <a:p>
            <a:pPr indent="-323850" lvl="0" marL="457200" rtl="0" algn="l">
              <a:spcBef>
                <a:spcPts val="0"/>
              </a:spcBef>
              <a:spcAft>
                <a:spcPts val="0"/>
              </a:spcAft>
              <a:buClr>
                <a:srgbClr val="000000"/>
              </a:buClr>
              <a:buSzPts val="1500"/>
              <a:buAutoNum type="arabicPeriod"/>
            </a:pPr>
            <a:r>
              <a:rPr b="1" lang="en" sz="1500">
                <a:solidFill>
                  <a:srgbClr val="000000"/>
                </a:solidFill>
              </a:rPr>
              <a:t>8 out of 8 recognized. ( &gt;90% )</a:t>
            </a:r>
            <a:endParaRPr b="1" sz="1500">
              <a:solidFill>
                <a:srgbClr val="000000"/>
              </a:solidFill>
            </a:endParaRPr>
          </a:p>
          <a:p>
            <a:pPr indent="0" lvl="0" marL="0" rtl="0" algn="l">
              <a:spcBef>
                <a:spcPts val="0"/>
              </a:spcBef>
              <a:spcAft>
                <a:spcPts val="0"/>
              </a:spcAft>
              <a:buNone/>
            </a:pPr>
            <a:r>
              <a:t/>
            </a:r>
            <a:endParaRPr b="1" sz="1500">
              <a:solidFill>
                <a:srgbClr val="000000"/>
              </a:solidFill>
            </a:endParaRPr>
          </a:p>
          <a:p>
            <a:pPr indent="-228600" lvl="0" marL="457200" rtl="0" algn="l">
              <a:lnSpc>
                <a:spcPct val="115000"/>
              </a:lnSpc>
              <a:spcBef>
                <a:spcPts val="0"/>
              </a:spcBef>
              <a:spcAft>
                <a:spcPts val="0"/>
              </a:spcAft>
              <a:buSzPts val="1400"/>
              <a:buNone/>
            </a:pPr>
            <a:r>
              <a:t/>
            </a:r>
            <a:endParaRPr b="1" sz="1400">
              <a:solidFill>
                <a:srgbClr val="000000"/>
              </a:solidFill>
            </a:endParaRPr>
          </a:p>
        </p:txBody>
      </p:sp>
      <p:sp>
        <p:nvSpPr>
          <p:cNvPr id="188" name="Google Shape;188;p30"/>
          <p:cNvSpPr/>
          <p:nvPr/>
        </p:nvSpPr>
        <p:spPr>
          <a:xfrm>
            <a:off x="3851900" y="2537200"/>
            <a:ext cx="980400" cy="5049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9" name="Google Shape;189;p30"/>
          <p:cNvSpPr txBox="1"/>
          <p:nvPr/>
        </p:nvSpPr>
        <p:spPr>
          <a:xfrm>
            <a:off x="408200" y="4016825"/>
            <a:ext cx="7867800" cy="753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b="1" sz="2000">
              <a:solidFill>
                <a:schemeClr val="dk2"/>
              </a:solidFill>
              <a:latin typeface="Roboto"/>
              <a:ea typeface="Roboto"/>
              <a:cs typeface="Roboto"/>
              <a:sym typeface="Roboto"/>
            </a:endParaRPr>
          </a:p>
          <a:p>
            <a:pPr indent="0" lvl="0" marL="0" rtl="0" algn="ctr">
              <a:lnSpc>
                <a:spcPct val="115000"/>
              </a:lnSpc>
              <a:spcBef>
                <a:spcPts val="0"/>
              </a:spcBef>
              <a:spcAft>
                <a:spcPts val="0"/>
              </a:spcAft>
              <a:buNone/>
            </a:pPr>
            <a:r>
              <a:rPr b="1" lang="en" sz="2000">
                <a:latin typeface="Roboto"/>
                <a:ea typeface="Roboto"/>
                <a:cs typeface="Roboto"/>
                <a:sym typeface="Roboto"/>
              </a:rPr>
              <a:t>Also, the </a:t>
            </a:r>
            <a:r>
              <a:rPr b="1" lang="en" sz="2000">
                <a:latin typeface="Roboto"/>
                <a:ea typeface="Roboto"/>
                <a:cs typeface="Roboto"/>
                <a:sym typeface="Roboto"/>
              </a:rPr>
              <a:t>current</a:t>
            </a:r>
            <a:r>
              <a:rPr b="1" lang="en" sz="2000">
                <a:latin typeface="Roboto"/>
                <a:ea typeface="Roboto"/>
                <a:cs typeface="Roboto"/>
                <a:sym typeface="Roboto"/>
              </a:rPr>
              <a:t> processing time has nearly decreased to half</a:t>
            </a:r>
            <a:endParaRPr b="1" sz="2000">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1"/>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lt1"/>
              </a:buClr>
              <a:buSzPts val="2800"/>
              <a:buNone/>
            </a:pPr>
            <a:r>
              <a:rPr lang="en"/>
              <a:t>Conclusion </a:t>
            </a:r>
            <a:endParaRPr/>
          </a:p>
        </p:txBody>
      </p:sp>
      <p:sp>
        <p:nvSpPr>
          <p:cNvPr id="195" name="Google Shape;195;p31"/>
          <p:cNvSpPr txBox="1"/>
          <p:nvPr/>
        </p:nvSpPr>
        <p:spPr>
          <a:xfrm>
            <a:off x="203125" y="1375725"/>
            <a:ext cx="8737800" cy="36633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000"/>
              </a:spcBef>
              <a:spcAft>
                <a:spcPts val="0"/>
              </a:spcAft>
              <a:buNone/>
            </a:pPr>
            <a:r>
              <a:t/>
            </a:r>
            <a:endParaRPr b="1" sz="1700"/>
          </a:p>
          <a:p>
            <a:pPr indent="-336550" lvl="0" marL="457200" rtl="0" algn="l">
              <a:lnSpc>
                <a:spcPct val="115000"/>
              </a:lnSpc>
              <a:spcBef>
                <a:spcPts val="1000"/>
              </a:spcBef>
              <a:spcAft>
                <a:spcPts val="0"/>
              </a:spcAft>
              <a:buSzPts val="1700"/>
              <a:buChar char="●"/>
            </a:pPr>
            <a:r>
              <a:rPr b="1" lang="en" sz="1700"/>
              <a:t>Thus, our solution for Intelligent Attendance successfully minimizes Human-Interference, Enhances transparency and completely eliminates the Gaps of the current system.</a:t>
            </a:r>
            <a:endParaRPr b="1" sz="1700"/>
          </a:p>
          <a:p>
            <a:pPr indent="0" lvl="0" marL="457200" rtl="0" algn="l">
              <a:lnSpc>
                <a:spcPct val="115000"/>
              </a:lnSpc>
              <a:spcBef>
                <a:spcPts val="1000"/>
              </a:spcBef>
              <a:spcAft>
                <a:spcPts val="0"/>
              </a:spcAft>
              <a:buNone/>
            </a:pPr>
            <a:r>
              <a:t/>
            </a:r>
            <a:endParaRPr b="1" sz="1700"/>
          </a:p>
          <a:p>
            <a:pPr indent="-336550" lvl="0" marL="457200" rtl="0" algn="l">
              <a:lnSpc>
                <a:spcPct val="115000"/>
              </a:lnSpc>
              <a:spcBef>
                <a:spcPts val="1000"/>
              </a:spcBef>
              <a:spcAft>
                <a:spcPts val="0"/>
              </a:spcAft>
              <a:buSzPts val="1700"/>
              <a:buChar char="●"/>
            </a:pPr>
            <a:r>
              <a:rPr b="1" lang="en" sz="1700"/>
              <a:t>The Automation helps in eliminating the Fraudulent entries and ultimately achieve the High-precision, Real-Time attendance to meet the need for Automatic and Reliable evaluation.</a:t>
            </a:r>
            <a:endParaRPr b="1" sz="1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Content</a:t>
            </a:r>
            <a:endParaRPr/>
          </a:p>
        </p:txBody>
      </p:sp>
      <p:sp>
        <p:nvSpPr>
          <p:cNvPr id="73" name="Google Shape;73;p14"/>
          <p:cNvSpPr txBox="1"/>
          <p:nvPr>
            <p:ph idx="1" type="body"/>
          </p:nvPr>
        </p:nvSpPr>
        <p:spPr>
          <a:xfrm>
            <a:off x="311725" y="1207749"/>
            <a:ext cx="7763764" cy="3843283"/>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AutoNum type="romanUcPeriod"/>
            </a:pPr>
            <a:r>
              <a:rPr lang="en"/>
              <a:t>Introduction to Project</a:t>
            </a:r>
            <a:endParaRPr/>
          </a:p>
          <a:p>
            <a:pPr indent="-311150" lvl="0" marL="457200" rtl="0" algn="l">
              <a:lnSpc>
                <a:spcPct val="115000"/>
              </a:lnSpc>
              <a:spcBef>
                <a:spcPts val="0"/>
              </a:spcBef>
              <a:spcAft>
                <a:spcPts val="0"/>
              </a:spcAft>
              <a:buSzPts val="1300"/>
              <a:buFont typeface="Roboto"/>
              <a:buAutoNum type="romanUcPeriod"/>
            </a:pPr>
            <a:r>
              <a:rPr lang="en"/>
              <a:t>Literature Survey</a:t>
            </a:r>
            <a:endParaRPr/>
          </a:p>
          <a:p>
            <a:pPr indent="-311150" lvl="0" marL="457200" rtl="0" algn="l">
              <a:lnSpc>
                <a:spcPct val="115000"/>
              </a:lnSpc>
              <a:spcBef>
                <a:spcPts val="0"/>
              </a:spcBef>
              <a:spcAft>
                <a:spcPts val="0"/>
              </a:spcAft>
              <a:buSzPts val="1300"/>
              <a:buFont typeface="Roboto"/>
              <a:buAutoNum type="romanUcPeriod"/>
            </a:pPr>
            <a:r>
              <a:rPr lang="en"/>
              <a:t>Lacuna in the existing System</a:t>
            </a:r>
            <a:endParaRPr/>
          </a:p>
          <a:p>
            <a:pPr indent="-311150" lvl="0" marL="457200" rtl="0" algn="l">
              <a:lnSpc>
                <a:spcPct val="115000"/>
              </a:lnSpc>
              <a:spcBef>
                <a:spcPts val="0"/>
              </a:spcBef>
              <a:spcAft>
                <a:spcPts val="0"/>
              </a:spcAft>
              <a:buSzPts val="1300"/>
              <a:buFont typeface="Roboto"/>
              <a:buAutoNum type="romanUcPeriod"/>
            </a:pPr>
            <a:r>
              <a:rPr lang="en"/>
              <a:t>Problem Definition</a:t>
            </a:r>
            <a:endParaRPr/>
          </a:p>
          <a:p>
            <a:pPr indent="-311150" lvl="0" marL="457200" rtl="0" algn="l">
              <a:lnSpc>
                <a:spcPct val="115000"/>
              </a:lnSpc>
              <a:spcBef>
                <a:spcPts val="0"/>
              </a:spcBef>
              <a:spcAft>
                <a:spcPts val="0"/>
              </a:spcAft>
              <a:buSzPts val="1300"/>
              <a:buFont typeface="Roboto"/>
              <a:buAutoNum type="romanUcPeriod"/>
            </a:pPr>
            <a:r>
              <a:rPr lang="en"/>
              <a:t>Block Diagram of the Project (Conceptual Architecture)</a:t>
            </a:r>
            <a:endParaRPr/>
          </a:p>
          <a:p>
            <a:pPr indent="-311150" lvl="0" marL="457200" rtl="0" algn="l">
              <a:lnSpc>
                <a:spcPct val="115000"/>
              </a:lnSpc>
              <a:spcBef>
                <a:spcPts val="0"/>
              </a:spcBef>
              <a:spcAft>
                <a:spcPts val="0"/>
              </a:spcAft>
              <a:buSzPts val="1300"/>
              <a:buAutoNum type="romanUcPeriod"/>
            </a:pPr>
            <a:r>
              <a:rPr lang="en"/>
              <a:t>Modular Diagram of the Project (Also DFD, </a:t>
            </a:r>
            <a:r>
              <a:rPr lang="en"/>
              <a:t>Use Case</a:t>
            </a:r>
            <a:r>
              <a:rPr lang="en"/>
              <a:t> diagram / ER Diagram)</a:t>
            </a:r>
            <a:endParaRPr/>
          </a:p>
          <a:p>
            <a:pPr indent="-311150" lvl="0" marL="457200" rtl="0" algn="l">
              <a:lnSpc>
                <a:spcPct val="115000"/>
              </a:lnSpc>
              <a:spcBef>
                <a:spcPts val="0"/>
              </a:spcBef>
              <a:spcAft>
                <a:spcPts val="0"/>
              </a:spcAft>
              <a:buSzPts val="1300"/>
              <a:buFont typeface="Roboto"/>
              <a:buAutoNum type="romanUcPeriod"/>
            </a:pPr>
            <a:r>
              <a:rPr lang="en"/>
              <a:t>Hardware, Software, tools and the constraints</a:t>
            </a:r>
            <a:endParaRPr/>
          </a:p>
          <a:p>
            <a:pPr indent="-311150" lvl="0" marL="457200" rtl="0" algn="l">
              <a:lnSpc>
                <a:spcPct val="115000"/>
              </a:lnSpc>
              <a:spcBef>
                <a:spcPts val="0"/>
              </a:spcBef>
              <a:spcAft>
                <a:spcPts val="0"/>
              </a:spcAft>
              <a:buSzPts val="1300"/>
              <a:buAutoNum type="romanUcPeriod"/>
            </a:pPr>
            <a:r>
              <a:rPr lang="en"/>
              <a:t>Methodology employed  </a:t>
            </a:r>
            <a:endParaRPr/>
          </a:p>
          <a:p>
            <a:pPr indent="-311150" lvl="0" marL="457200" rtl="0" algn="l">
              <a:lnSpc>
                <a:spcPct val="115000"/>
              </a:lnSpc>
              <a:spcBef>
                <a:spcPts val="0"/>
              </a:spcBef>
              <a:spcAft>
                <a:spcPts val="0"/>
              </a:spcAft>
              <a:buSzPts val="1300"/>
              <a:buAutoNum type="romanUcPeriod"/>
            </a:pPr>
            <a:r>
              <a:rPr lang="en"/>
              <a:t>Algorithms Implemented</a:t>
            </a:r>
            <a:endParaRPr/>
          </a:p>
          <a:p>
            <a:pPr indent="-311150" lvl="0" marL="457200" rtl="0" algn="l">
              <a:lnSpc>
                <a:spcPct val="115000"/>
              </a:lnSpc>
              <a:spcBef>
                <a:spcPts val="0"/>
              </a:spcBef>
              <a:spcAft>
                <a:spcPts val="0"/>
              </a:spcAft>
              <a:buSzPts val="1300"/>
              <a:buAutoNum type="romanUcPeriod"/>
            </a:pPr>
            <a:r>
              <a:rPr lang="en"/>
              <a:t>Implementation Details (Flowchart, GUI Screenshots, Dataset Used)</a:t>
            </a:r>
            <a:endParaRPr/>
          </a:p>
          <a:p>
            <a:pPr indent="-311150" lvl="0" marL="457200" rtl="0" algn="l">
              <a:lnSpc>
                <a:spcPct val="115000"/>
              </a:lnSpc>
              <a:spcBef>
                <a:spcPts val="0"/>
              </a:spcBef>
              <a:spcAft>
                <a:spcPts val="0"/>
              </a:spcAft>
              <a:buSzPts val="1300"/>
              <a:buAutoNum type="romanUcPeriod"/>
            </a:pPr>
            <a:r>
              <a:rPr lang="en"/>
              <a:t>Results Obtained (Screenshots)</a:t>
            </a:r>
            <a:endParaRPr/>
          </a:p>
          <a:p>
            <a:pPr indent="-311150" lvl="0" marL="457200" rtl="0" algn="l">
              <a:lnSpc>
                <a:spcPct val="115000"/>
              </a:lnSpc>
              <a:spcBef>
                <a:spcPts val="0"/>
              </a:spcBef>
              <a:spcAft>
                <a:spcPts val="0"/>
              </a:spcAft>
              <a:buSzPts val="1300"/>
              <a:buAutoNum type="romanUcPeriod"/>
            </a:pPr>
            <a:r>
              <a:rPr lang="en"/>
              <a:t>Evaluation Measures</a:t>
            </a:r>
            <a:endParaRPr/>
          </a:p>
          <a:p>
            <a:pPr indent="-311150" lvl="0" marL="457200" rtl="0" algn="l">
              <a:lnSpc>
                <a:spcPct val="115000"/>
              </a:lnSpc>
              <a:spcBef>
                <a:spcPts val="0"/>
              </a:spcBef>
              <a:spcAft>
                <a:spcPts val="0"/>
              </a:spcAft>
              <a:buSzPts val="1300"/>
              <a:buAutoNum type="romanUcPeriod"/>
            </a:pPr>
            <a:r>
              <a:rPr lang="en"/>
              <a:t>Conclusion  </a:t>
            </a:r>
            <a:endParaRPr/>
          </a:p>
          <a:p>
            <a:pPr indent="-311150" lvl="0" marL="457200" rtl="0" algn="l">
              <a:lnSpc>
                <a:spcPct val="115000"/>
              </a:lnSpc>
              <a:spcBef>
                <a:spcPts val="0"/>
              </a:spcBef>
              <a:spcAft>
                <a:spcPts val="0"/>
              </a:spcAft>
              <a:buSzPts val="1300"/>
              <a:buAutoNum type="romanUcPeriod"/>
            </a:pPr>
            <a:r>
              <a:rPr lang="en"/>
              <a:t>Future Scope</a:t>
            </a:r>
            <a:endParaRPr/>
          </a:p>
          <a:p>
            <a:pPr indent="-311150" lvl="0" marL="457200" rtl="0" algn="l">
              <a:lnSpc>
                <a:spcPct val="115000"/>
              </a:lnSpc>
              <a:spcBef>
                <a:spcPts val="0"/>
              </a:spcBef>
              <a:spcAft>
                <a:spcPts val="0"/>
              </a:spcAft>
              <a:buSzPts val="1300"/>
              <a:buAutoNum type="romanUcPeriod"/>
            </a:pPr>
            <a:r>
              <a:rPr lang="en"/>
              <a:t>References</a:t>
            </a:r>
            <a:endParaRPr/>
          </a:p>
          <a:p>
            <a:pPr indent="-311150" lvl="0" marL="457200" rtl="0" algn="l">
              <a:lnSpc>
                <a:spcPct val="115000"/>
              </a:lnSpc>
              <a:spcBef>
                <a:spcPts val="0"/>
              </a:spcBef>
              <a:spcAft>
                <a:spcPts val="0"/>
              </a:spcAft>
              <a:buSzPts val="1300"/>
              <a:buAutoNum type="romanUcPeriod"/>
            </a:pPr>
            <a:r>
              <a:rPr lang="en"/>
              <a:t>Review Sheet 1</a:t>
            </a:r>
            <a:endParaRPr/>
          </a:p>
          <a:p>
            <a:pPr indent="-311150" lvl="0" marL="457200" rtl="0" algn="l">
              <a:lnSpc>
                <a:spcPct val="115000"/>
              </a:lnSpc>
              <a:spcBef>
                <a:spcPts val="0"/>
              </a:spcBef>
              <a:spcAft>
                <a:spcPts val="0"/>
              </a:spcAft>
              <a:buSzPts val="1300"/>
              <a:buAutoNum type="romanUcPeriod"/>
            </a:pPr>
            <a:r>
              <a:rPr lang="en"/>
              <a:t>Details of paper Published </a:t>
            </a:r>
            <a:endParaRPr/>
          </a:p>
          <a:p>
            <a:pPr indent="-228600" lvl="0" marL="457200" rtl="0" algn="l">
              <a:lnSpc>
                <a:spcPct val="115000"/>
              </a:lnSpc>
              <a:spcBef>
                <a:spcPts val="0"/>
              </a:spcBef>
              <a:spcAft>
                <a:spcPts val="0"/>
              </a:spcAft>
              <a:buSzPts val="130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lt1"/>
              </a:buClr>
              <a:buSzPts val="2800"/>
              <a:buNone/>
            </a:pPr>
            <a:r>
              <a:rPr lang="en"/>
              <a:t>Future Scope</a:t>
            </a:r>
            <a:endParaRPr/>
          </a:p>
        </p:txBody>
      </p:sp>
      <p:sp>
        <p:nvSpPr>
          <p:cNvPr id="201" name="Google Shape;201;p32"/>
          <p:cNvSpPr txBox="1"/>
          <p:nvPr/>
        </p:nvSpPr>
        <p:spPr>
          <a:xfrm>
            <a:off x="446375" y="1348900"/>
            <a:ext cx="7997100" cy="3699000"/>
          </a:xfrm>
          <a:prstGeom prst="rect">
            <a:avLst/>
          </a:prstGeom>
          <a:noFill/>
          <a:ln>
            <a:noFill/>
          </a:ln>
        </p:spPr>
        <p:txBody>
          <a:bodyPr anchorCtr="0" anchor="t" bIns="91425" lIns="91425" spcFirstLastPara="1" rIns="91425" wrap="square" tIns="91425">
            <a:noAutofit/>
          </a:bodyPr>
          <a:lstStyle/>
          <a:p>
            <a:pPr indent="-355600" lvl="0" marL="457200" rtl="0" algn="l">
              <a:lnSpc>
                <a:spcPct val="100000"/>
              </a:lnSpc>
              <a:spcBef>
                <a:spcPts val="0"/>
              </a:spcBef>
              <a:spcAft>
                <a:spcPts val="0"/>
              </a:spcAft>
              <a:buSzPts val="2000"/>
              <a:buChar char="❖"/>
            </a:pPr>
            <a:r>
              <a:rPr b="1" lang="en" sz="2000"/>
              <a:t>Currently, we have designed a system that detects the presence of a person by using Real-Time Face Recognition from a Real-Time Camera (eg: Photo).</a:t>
            </a:r>
            <a:endParaRPr b="1" sz="2000"/>
          </a:p>
          <a:p>
            <a:pPr indent="0" lvl="0" marL="0" rtl="0" algn="l">
              <a:lnSpc>
                <a:spcPct val="100000"/>
              </a:lnSpc>
              <a:spcBef>
                <a:spcPts val="0"/>
              </a:spcBef>
              <a:spcAft>
                <a:spcPts val="0"/>
              </a:spcAft>
              <a:buNone/>
            </a:pPr>
            <a:r>
              <a:t/>
            </a:r>
            <a:endParaRPr b="1" sz="2000"/>
          </a:p>
          <a:p>
            <a:pPr indent="-355600" lvl="0" marL="457200" rtl="0" algn="l">
              <a:lnSpc>
                <a:spcPct val="100000"/>
              </a:lnSpc>
              <a:spcBef>
                <a:spcPts val="0"/>
              </a:spcBef>
              <a:spcAft>
                <a:spcPts val="0"/>
              </a:spcAft>
              <a:buSzPts val="2000"/>
              <a:buChar char="❖"/>
            </a:pPr>
            <a:r>
              <a:rPr b="1" lang="en" sz="2000"/>
              <a:t> Also, we are strategizing to detect and store the Unknown faces as well for further evaluations.</a:t>
            </a:r>
            <a:endParaRPr b="1" sz="2000"/>
          </a:p>
          <a:p>
            <a:pPr indent="0" lvl="0" marL="457200" rtl="0" algn="l">
              <a:lnSpc>
                <a:spcPct val="100000"/>
              </a:lnSpc>
              <a:spcBef>
                <a:spcPts val="0"/>
              </a:spcBef>
              <a:spcAft>
                <a:spcPts val="0"/>
              </a:spcAft>
              <a:buNone/>
            </a:pPr>
            <a:r>
              <a:t/>
            </a:r>
            <a:endParaRPr b="1" sz="2000"/>
          </a:p>
          <a:p>
            <a:pPr indent="-355600" lvl="0" marL="457200" rtl="0" algn="l">
              <a:lnSpc>
                <a:spcPct val="100000"/>
              </a:lnSpc>
              <a:spcBef>
                <a:spcPts val="1000"/>
              </a:spcBef>
              <a:spcAft>
                <a:spcPts val="0"/>
              </a:spcAft>
              <a:buSzPts val="2000"/>
              <a:buChar char="❖"/>
            </a:pPr>
            <a:r>
              <a:rPr b="1" lang="en" sz="2000"/>
              <a:t>Since, the base model is in working condition, we have received many useful suggestions to build multiple UIs for Gyms, Classrooms, Playschools, Security Alarms, ATMs,  Seminar Halls, CCTV Footage Scanners, etc.</a:t>
            </a:r>
            <a:endParaRPr b="1" sz="2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3"/>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References</a:t>
            </a:r>
            <a:endParaRPr/>
          </a:p>
        </p:txBody>
      </p:sp>
      <p:sp>
        <p:nvSpPr>
          <p:cNvPr id="207" name="Google Shape;207;p33"/>
          <p:cNvSpPr txBox="1"/>
          <p:nvPr>
            <p:ph idx="1" type="body"/>
          </p:nvPr>
        </p:nvSpPr>
        <p:spPr>
          <a:xfrm>
            <a:off x="311700" y="1505700"/>
            <a:ext cx="8520600" cy="3076200"/>
          </a:xfrm>
          <a:prstGeom prst="rect">
            <a:avLst/>
          </a:prstGeom>
          <a:noFill/>
          <a:ln>
            <a:noFill/>
          </a:ln>
        </p:spPr>
        <p:txBody>
          <a:bodyPr anchorCtr="0" anchor="t" bIns="91425" lIns="91425" spcFirstLastPara="1" rIns="91425" wrap="square" tIns="91425">
            <a:noAutofit/>
          </a:bodyPr>
          <a:lstStyle/>
          <a:p>
            <a:pPr indent="-349250" lvl="0" marL="457200" rtl="0" algn="l">
              <a:lnSpc>
                <a:spcPct val="100000"/>
              </a:lnSpc>
              <a:spcBef>
                <a:spcPts val="60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K.Senthamil Selvi, P.Chitrakala, A.Antony Jenitha, “Face recognition based Attendance marking system” IJCSMC, Vol. 3, Issue. 2, February 2014, pg.337 – 342</a:t>
            </a:r>
            <a:endParaRPr sz="1900">
              <a:solidFill>
                <a:schemeClr val="dk1"/>
              </a:solidFill>
              <a:latin typeface="Times New Roman"/>
              <a:ea typeface="Times New Roman"/>
              <a:cs typeface="Times New Roman"/>
              <a:sym typeface="Times New Roman"/>
            </a:endParaRPr>
          </a:p>
          <a:p>
            <a:pPr indent="-349250" lvl="0" marL="457200" rtl="0" algn="l">
              <a:lnSpc>
                <a:spcPct val="10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Mr.C.S.Patil, Mr.R.R.Karhe, Mr.M.D.Jain, “Student Attendance Recording System Using Face Recognition with GSM Based” International Journal of Research in Advent Technology, Vol.2, No.8, August 2014 E-ISSN: 2321-9637 </a:t>
            </a:r>
            <a:endParaRPr sz="1900">
              <a:solidFill>
                <a:schemeClr val="dk1"/>
              </a:solidFill>
              <a:latin typeface="Times New Roman"/>
              <a:ea typeface="Times New Roman"/>
              <a:cs typeface="Times New Roman"/>
              <a:sym typeface="Times New Roman"/>
            </a:endParaRPr>
          </a:p>
          <a:p>
            <a:pPr indent="-349250" lvl="0" marL="457200" rtl="0" algn="l">
              <a:lnSpc>
                <a:spcPct val="10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Mathana Gopala Krishnan, Balaji, Shyam Babu, “Implementation of Automated Attendance System using Face Recognition” International Journal of Scientific &amp; Engineering Research, Volume 6, Issue 3, March-2015 </a:t>
            </a:r>
            <a:endParaRPr sz="1900">
              <a:solidFill>
                <a:schemeClr val="dk1"/>
              </a:solidFill>
              <a:highlight>
                <a:srgbClr val="FFFBFA"/>
              </a:highlight>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34"/>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lt1"/>
              </a:buClr>
              <a:buSzPts val="2800"/>
              <a:buNone/>
            </a:pPr>
            <a:r>
              <a:rPr lang="en"/>
              <a:t>Review Sheet 1</a:t>
            </a:r>
            <a:endParaRPr/>
          </a:p>
        </p:txBody>
      </p:sp>
      <p:pic>
        <p:nvPicPr>
          <p:cNvPr id="213" name="Google Shape;213;p34"/>
          <p:cNvPicPr preferRelativeResize="0"/>
          <p:nvPr/>
        </p:nvPicPr>
        <p:blipFill rotWithShape="1">
          <a:blip r:embed="rId3">
            <a:alphaModFix/>
          </a:blip>
          <a:srcRect b="23622" l="0" r="0" t="7686"/>
          <a:stretch/>
        </p:blipFill>
        <p:spPr>
          <a:xfrm>
            <a:off x="55425" y="1289225"/>
            <a:ext cx="9034374" cy="38542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5"/>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lt1"/>
              </a:buClr>
              <a:buSzPts val="2800"/>
              <a:buNone/>
            </a:pPr>
            <a:r>
              <a:rPr lang="en"/>
              <a:t>Details of Paper Published</a:t>
            </a:r>
            <a:endParaRPr/>
          </a:p>
        </p:txBody>
      </p:sp>
      <p:sp>
        <p:nvSpPr>
          <p:cNvPr id="219" name="Google Shape;219;p35"/>
          <p:cNvSpPr txBox="1"/>
          <p:nvPr/>
        </p:nvSpPr>
        <p:spPr>
          <a:xfrm>
            <a:off x="880875" y="1914825"/>
            <a:ext cx="7586100" cy="192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Roboto"/>
                <a:ea typeface="Roboto"/>
                <a:cs typeface="Roboto"/>
                <a:sym typeface="Roboto"/>
              </a:rPr>
              <a:t>COMING SOON……...</a:t>
            </a:r>
            <a:endParaRPr sz="2200">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Introduction to Project</a:t>
            </a:r>
            <a:endParaRPr/>
          </a:p>
          <a:p>
            <a:pPr indent="0" lvl="0" marL="0" rtl="0" algn="l">
              <a:lnSpc>
                <a:spcPct val="100000"/>
              </a:lnSpc>
              <a:spcBef>
                <a:spcPts val="0"/>
              </a:spcBef>
              <a:spcAft>
                <a:spcPts val="0"/>
              </a:spcAft>
              <a:buSzPts val="2800"/>
              <a:buNone/>
            </a:pPr>
            <a:r>
              <a:t/>
            </a:r>
            <a:endParaRPr/>
          </a:p>
          <a:p>
            <a:pPr indent="0" lvl="0" marL="0" rtl="0" algn="l">
              <a:lnSpc>
                <a:spcPct val="100000"/>
              </a:lnSpc>
              <a:spcBef>
                <a:spcPts val="0"/>
              </a:spcBef>
              <a:spcAft>
                <a:spcPts val="0"/>
              </a:spcAft>
              <a:buSzPts val="2800"/>
              <a:buNone/>
            </a:pPr>
            <a:r>
              <a:t/>
            </a:r>
            <a:endParaRPr/>
          </a:p>
        </p:txBody>
      </p:sp>
      <p:sp>
        <p:nvSpPr>
          <p:cNvPr id="79" name="Google Shape;79;p15"/>
          <p:cNvSpPr txBox="1"/>
          <p:nvPr>
            <p:ph idx="4294967295" type="body"/>
          </p:nvPr>
        </p:nvSpPr>
        <p:spPr>
          <a:xfrm>
            <a:off x="311700" y="1364825"/>
            <a:ext cx="8520600" cy="41361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000000"/>
              </a:buClr>
              <a:buSzPts val="1800"/>
              <a:buFont typeface="Merriweather"/>
              <a:buChar char="●"/>
            </a:pPr>
            <a:r>
              <a:rPr b="1" lang="en" sz="1800">
                <a:solidFill>
                  <a:srgbClr val="000000"/>
                </a:solidFill>
                <a:latin typeface="Merriweather"/>
                <a:ea typeface="Merriweather"/>
                <a:cs typeface="Merriweather"/>
                <a:sym typeface="Merriweather"/>
              </a:rPr>
              <a:t>Automatic face recognition technologies have made immense improvements in the changing world. The task of the proposed system is to capture the face of each student and to store it in the database for their attendance. </a:t>
            </a:r>
            <a:endParaRPr b="1" sz="1800">
              <a:solidFill>
                <a:srgbClr val="000000"/>
              </a:solidFill>
              <a:latin typeface="Merriweather"/>
              <a:ea typeface="Merriweather"/>
              <a:cs typeface="Merriweather"/>
              <a:sym typeface="Merriweather"/>
            </a:endParaRPr>
          </a:p>
          <a:p>
            <a:pPr indent="0" lvl="0" marL="457200" rtl="0" algn="l">
              <a:lnSpc>
                <a:spcPct val="100000"/>
              </a:lnSpc>
              <a:spcBef>
                <a:spcPts val="0"/>
              </a:spcBef>
              <a:spcAft>
                <a:spcPts val="0"/>
              </a:spcAft>
              <a:buNone/>
            </a:pPr>
            <a:r>
              <a:t/>
            </a:r>
            <a:endParaRPr b="1" sz="1800">
              <a:solidFill>
                <a:srgbClr val="000000"/>
              </a:solidFill>
              <a:latin typeface="Merriweather"/>
              <a:ea typeface="Merriweather"/>
              <a:cs typeface="Merriweather"/>
              <a:sym typeface="Merriweather"/>
            </a:endParaRPr>
          </a:p>
          <a:p>
            <a:pPr indent="-342900" lvl="0" marL="457200" rtl="0" algn="l">
              <a:lnSpc>
                <a:spcPct val="100000"/>
              </a:lnSpc>
              <a:spcBef>
                <a:spcPts val="0"/>
              </a:spcBef>
              <a:spcAft>
                <a:spcPts val="0"/>
              </a:spcAft>
              <a:buClr>
                <a:srgbClr val="000000"/>
              </a:buClr>
              <a:buSzPts val="1800"/>
              <a:buFont typeface="Merriweather"/>
              <a:buChar char="●"/>
            </a:pPr>
            <a:r>
              <a:rPr b="1" lang="en" sz="1800">
                <a:solidFill>
                  <a:srgbClr val="000000"/>
                </a:solidFill>
                <a:latin typeface="Merriweather"/>
                <a:ea typeface="Merriweather"/>
                <a:cs typeface="Merriweather"/>
                <a:sym typeface="Merriweather"/>
              </a:rPr>
              <a:t>There is no need for the teacher to manually take attendance in the class because the system is provided with the image/Video by the teacher and through further processing steps the faces are being recognized and the attendance database is updated accordingly. </a:t>
            </a:r>
            <a:endParaRPr b="1" sz="1800">
              <a:solidFill>
                <a:srgbClr val="000000"/>
              </a:solidFill>
              <a:latin typeface="Merriweather"/>
              <a:ea typeface="Merriweather"/>
              <a:cs typeface="Merriweather"/>
              <a:sym typeface="Merriweather"/>
            </a:endParaRPr>
          </a:p>
          <a:p>
            <a:pPr indent="0" lvl="0" marL="457200" rtl="0" algn="l">
              <a:lnSpc>
                <a:spcPct val="100000"/>
              </a:lnSpc>
              <a:spcBef>
                <a:spcPts val="0"/>
              </a:spcBef>
              <a:spcAft>
                <a:spcPts val="0"/>
              </a:spcAft>
              <a:buNone/>
            </a:pPr>
            <a:r>
              <a:t/>
            </a:r>
            <a:endParaRPr b="1" sz="1800">
              <a:solidFill>
                <a:srgbClr val="000000"/>
              </a:solidFill>
              <a:latin typeface="Merriweather"/>
              <a:ea typeface="Merriweather"/>
              <a:cs typeface="Merriweather"/>
              <a:sym typeface="Merriweather"/>
            </a:endParaRPr>
          </a:p>
          <a:p>
            <a:pPr indent="-342900" lvl="0" marL="457200" rtl="0" algn="l">
              <a:lnSpc>
                <a:spcPct val="100000"/>
              </a:lnSpc>
              <a:spcBef>
                <a:spcPts val="0"/>
              </a:spcBef>
              <a:spcAft>
                <a:spcPts val="0"/>
              </a:spcAft>
              <a:buSzPts val="1800"/>
              <a:buFont typeface="Merriweather"/>
              <a:buChar char="●"/>
            </a:pPr>
            <a:r>
              <a:rPr b="1" lang="en" sz="1800">
                <a:solidFill>
                  <a:srgbClr val="000000"/>
                </a:solidFill>
                <a:latin typeface="Merriweather"/>
                <a:ea typeface="Merriweather"/>
                <a:cs typeface="Merriweather"/>
                <a:sym typeface="Merriweather"/>
              </a:rPr>
              <a:t> It helps in increasing the accuracy to ultimately achieve High-Precision Real-Time attendance to meet the need for Automatic classroom evaluation</a:t>
            </a:r>
            <a:r>
              <a:rPr b="1" lang="en" sz="1800">
                <a:solidFill>
                  <a:schemeClr val="lt1"/>
                </a:solidFill>
                <a:latin typeface="Merriweather"/>
                <a:ea typeface="Merriweather"/>
                <a:cs typeface="Merriweather"/>
                <a:sym typeface="Merriweather"/>
              </a:rPr>
              <a:t>.</a:t>
            </a:r>
            <a:endParaRPr sz="1800">
              <a:solidFill>
                <a:srgbClr val="000000"/>
              </a:solidFill>
              <a:latin typeface="Merriweather"/>
              <a:ea typeface="Merriweather"/>
              <a:cs typeface="Merriweather"/>
              <a:sym typeface="Merriweath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Literat</a:t>
            </a:r>
            <a:r>
              <a:rPr lang="en"/>
              <a:t>ure Survey</a:t>
            </a:r>
            <a:endParaRPr/>
          </a:p>
        </p:txBody>
      </p:sp>
      <p:sp>
        <p:nvSpPr>
          <p:cNvPr id="85" name="Google Shape;85;p16"/>
          <p:cNvSpPr txBox="1"/>
          <p:nvPr>
            <p:ph idx="1" type="body"/>
          </p:nvPr>
        </p:nvSpPr>
        <p:spPr>
          <a:xfrm>
            <a:off x="311700" y="1505700"/>
            <a:ext cx="8520600" cy="30762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600"/>
              </a:spcBef>
              <a:spcAft>
                <a:spcPts val="0"/>
              </a:spcAft>
              <a:buClr>
                <a:srgbClr val="000000"/>
              </a:buClr>
              <a:buSzPts val="1500"/>
              <a:buFont typeface="Merriweather"/>
              <a:buChar char="●"/>
            </a:pPr>
            <a:r>
              <a:rPr b="1" lang="en" sz="1500">
                <a:solidFill>
                  <a:srgbClr val="000000"/>
                </a:solidFill>
                <a:latin typeface="Merriweather"/>
                <a:ea typeface="Merriweather"/>
                <a:cs typeface="Merriweather"/>
                <a:sym typeface="Merriweather"/>
              </a:rPr>
              <a:t>K.Senthamil Selvi, P.Chitrakala, A.Antony Jenitha, “Face recognition based Attendance marking system” IJCSMC, Vol. 3, Issue. 2, February 2014, pg.337 – 342</a:t>
            </a:r>
            <a:endParaRPr b="1" sz="1500">
              <a:solidFill>
                <a:srgbClr val="000000"/>
              </a:solidFill>
              <a:latin typeface="Merriweather"/>
              <a:ea typeface="Merriweather"/>
              <a:cs typeface="Merriweather"/>
              <a:sym typeface="Merriweather"/>
            </a:endParaRPr>
          </a:p>
          <a:p>
            <a:pPr indent="0" lvl="0" marL="457200" rtl="0" algn="l">
              <a:lnSpc>
                <a:spcPct val="100000"/>
              </a:lnSpc>
              <a:spcBef>
                <a:spcPts val="600"/>
              </a:spcBef>
              <a:spcAft>
                <a:spcPts val="0"/>
              </a:spcAft>
              <a:buNone/>
            </a:pPr>
            <a:r>
              <a:t/>
            </a:r>
            <a:endParaRPr b="1" sz="1500">
              <a:solidFill>
                <a:srgbClr val="000000"/>
              </a:solidFill>
              <a:latin typeface="Merriweather"/>
              <a:ea typeface="Merriweather"/>
              <a:cs typeface="Merriweather"/>
              <a:sym typeface="Merriweather"/>
            </a:endParaRPr>
          </a:p>
          <a:p>
            <a:pPr indent="-323850" lvl="0" marL="457200" rtl="0" algn="l">
              <a:lnSpc>
                <a:spcPct val="100000"/>
              </a:lnSpc>
              <a:spcBef>
                <a:spcPts val="600"/>
              </a:spcBef>
              <a:spcAft>
                <a:spcPts val="0"/>
              </a:spcAft>
              <a:buClr>
                <a:srgbClr val="000000"/>
              </a:buClr>
              <a:buSzPts val="1500"/>
              <a:buFont typeface="Merriweather"/>
              <a:buChar char="●"/>
            </a:pPr>
            <a:r>
              <a:rPr b="1" lang="en" sz="1500">
                <a:solidFill>
                  <a:srgbClr val="000000"/>
                </a:solidFill>
                <a:latin typeface="Merriweather"/>
                <a:ea typeface="Merriweather"/>
                <a:cs typeface="Merriweather"/>
                <a:sym typeface="Merriweather"/>
              </a:rPr>
              <a:t>Mr.C.S.Patil, Mr.R.R.Karhe, Mr.M.D.Jain, “Student Attendance Recording System Using Face Recognition with GSM Based” International Journal of Research in Advent Technology, Vol.2, No.8, August 2014 E-ISSN: 2321-9637 </a:t>
            </a:r>
            <a:endParaRPr b="1" sz="1500">
              <a:solidFill>
                <a:srgbClr val="000000"/>
              </a:solidFill>
              <a:latin typeface="Merriweather"/>
              <a:ea typeface="Merriweather"/>
              <a:cs typeface="Merriweather"/>
              <a:sym typeface="Merriweather"/>
            </a:endParaRPr>
          </a:p>
          <a:p>
            <a:pPr indent="0" lvl="0" marL="457200" rtl="0" algn="l">
              <a:lnSpc>
                <a:spcPct val="100000"/>
              </a:lnSpc>
              <a:spcBef>
                <a:spcPts val="600"/>
              </a:spcBef>
              <a:spcAft>
                <a:spcPts val="0"/>
              </a:spcAft>
              <a:buNone/>
            </a:pPr>
            <a:r>
              <a:t/>
            </a:r>
            <a:endParaRPr b="1" sz="1500">
              <a:solidFill>
                <a:srgbClr val="000000"/>
              </a:solidFill>
              <a:latin typeface="Merriweather"/>
              <a:ea typeface="Merriweather"/>
              <a:cs typeface="Merriweather"/>
              <a:sym typeface="Merriweather"/>
            </a:endParaRPr>
          </a:p>
          <a:p>
            <a:pPr indent="-323850" lvl="0" marL="457200" rtl="0" algn="l">
              <a:lnSpc>
                <a:spcPct val="100000"/>
              </a:lnSpc>
              <a:spcBef>
                <a:spcPts val="600"/>
              </a:spcBef>
              <a:spcAft>
                <a:spcPts val="0"/>
              </a:spcAft>
              <a:buClr>
                <a:srgbClr val="000000"/>
              </a:buClr>
              <a:buSzPts val="1500"/>
              <a:buFont typeface="Merriweather"/>
              <a:buChar char="●"/>
            </a:pPr>
            <a:r>
              <a:rPr b="1" lang="en" sz="1500">
                <a:solidFill>
                  <a:srgbClr val="000000"/>
                </a:solidFill>
                <a:latin typeface="Merriweather"/>
                <a:ea typeface="Merriweather"/>
                <a:cs typeface="Merriweather"/>
                <a:sym typeface="Merriweather"/>
              </a:rPr>
              <a:t>Mathana Gopala Krishnan, Balaji, Shyam Babu, “Implementation of Automated Attendance System using Face Recognition” International Journal of Scientific &amp; Engineering Research, Volume 6, Issue 3, March-2015 </a:t>
            </a:r>
            <a:endParaRPr b="1" sz="1500">
              <a:solidFill>
                <a:srgbClr val="000000"/>
              </a:solidFill>
              <a:latin typeface="Merriweather"/>
              <a:ea typeface="Merriweather"/>
              <a:cs typeface="Merriweather"/>
              <a:sym typeface="Merriweather"/>
            </a:endParaRPr>
          </a:p>
        </p:txBody>
      </p:sp>
      <p:sp>
        <p:nvSpPr>
          <p:cNvPr id="86" name="Google Shape;86;p16"/>
          <p:cNvSpPr txBox="1"/>
          <p:nvPr>
            <p:ph idx="2" type="body"/>
          </p:nvPr>
        </p:nvSpPr>
        <p:spPr>
          <a:xfrm>
            <a:off x="4832425" y="1182325"/>
            <a:ext cx="3999900" cy="3076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t/>
            </a:r>
            <a:endParaRPr/>
          </a:p>
          <a:p>
            <a:pPr indent="0" lvl="0" marL="0" rtl="0" algn="just">
              <a:lnSpc>
                <a:spcPct val="115000"/>
              </a:lnSpc>
              <a:spcBef>
                <a:spcPts val="1600"/>
              </a:spcBef>
              <a:spcAft>
                <a:spcPts val="0"/>
              </a:spcAft>
              <a:buSzPts val="1300"/>
              <a:buNone/>
            </a:pPr>
            <a:r>
              <a:t/>
            </a:r>
            <a:endParaRPr>
              <a:highlight>
                <a:srgbClr val="FFFFFF"/>
              </a:highlight>
            </a:endParaRPr>
          </a:p>
          <a:p>
            <a:pPr indent="0" lvl="0" marL="0" rtl="0" algn="just">
              <a:lnSpc>
                <a:spcPct val="115000"/>
              </a:lnSpc>
              <a:spcBef>
                <a:spcPts val="1600"/>
              </a:spcBef>
              <a:spcAft>
                <a:spcPts val="0"/>
              </a:spcAft>
              <a:buSzPts val="1300"/>
              <a:buNone/>
            </a:pPr>
            <a:r>
              <a:t/>
            </a:r>
            <a:endParaRPr/>
          </a:p>
          <a:p>
            <a:pPr indent="0" lvl="0" marL="0" rtl="0" algn="just">
              <a:lnSpc>
                <a:spcPct val="115000"/>
              </a:lnSpc>
              <a:spcBef>
                <a:spcPts val="1600"/>
              </a:spcBef>
              <a:spcAft>
                <a:spcPts val="1600"/>
              </a:spcAft>
              <a:buSzPts val="1300"/>
              <a:buNone/>
            </a:pPr>
            <a:r>
              <a:t/>
            </a:r>
            <a:endParaRPr>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Lacuna in the existing system</a:t>
            </a:r>
            <a:endParaRPr/>
          </a:p>
        </p:txBody>
      </p:sp>
      <p:sp>
        <p:nvSpPr>
          <p:cNvPr id="92" name="Google Shape;92;p17"/>
          <p:cNvSpPr txBox="1"/>
          <p:nvPr>
            <p:ph idx="1" type="body"/>
          </p:nvPr>
        </p:nvSpPr>
        <p:spPr>
          <a:xfrm>
            <a:off x="311700" y="1529225"/>
            <a:ext cx="8520600" cy="3492300"/>
          </a:xfrm>
          <a:prstGeom prst="rect">
            <a:avLst/>
          </a:prstGeom>
          <a:noFill/>
          <a:ln>
            <a:noFill/>
          </a:ln>
        </p:spPr>
        <p:txBody>
          <a:bodyPr anchorCtr="0" anchor="t" bIns="91425" lIns="91425" spcFirstLastPara="1" rIns="91425" wrap="square" tIns="91425">
            <a:noAutofit/>
          </a:bodyPr>
          <a:lstStyle/>
          <a:p>
            <a:pPr indent="-387350" lvl="0" marL="457200" rtl="0" algn="l">
              <a:lnSpc>
                <a:spcPct val="115000"/>
              </a:lnSpc>
              <a:spcBef>
                <a:spcPts val="600"/>
              </a:spcBef>
              <a:spcAft>
                <a:spcPts val="0"/>
              </a:spcAft>
              <a:buClr>
                <a:srgbClr val="000000"/>
              </a:buClr>
              <a:buSzPts val="2500"/>
              <a:buFont typeface="Times New Roman"/>
              <a:buChar char="●"/>
            </a:pPr>
            <a:r>
              <a:rPr b="1" lang="en" sz="2500">
                <a:solidFill>
                  <a:srgbClr val="000000"/>
                </a:solidFill>
                <a:latin typeface="Times New Roman"/>
                <a:ea typeface="Times New Roman"/>
                <a:cs typeface="Times New Roman"/>
                <a:sym typeface="Times New Roman"/>
              </a:rPr>
              <a:t>Real-Time Authentication is completely dependent on Manual process.</a:t>
            </a:r>
            <a:endParaRPr b="1" sz="2500">
              <a:solidFill>
                <a:srgbClr val="000000"/>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rgbClr val="000000"/>
              </a:buClr>
              <a:buSzPts val="2500"/>
              <a:buFont typeface="Times New Roman"/>
              <a:buChar char="●"/>
            </a:pPr>
            <a:r>
              <a:rPr b="1" lang="en" sz="2500">
                <a:solidFill>
                  <a:srgbClr val="000000"/>
                </a:solidFill>
                <a:latin typeface="Times New Roman"/>
                <a:ea typeface="Times New Roman"/>
                <a:cs typeface="Times New Roman"/>
                <a:sym typeface="Times New Roman"/>
              </a:rPr>
              <a:t>Inconsistency in data entry, room for errors, miskeying information.</a:t>
            </a:r>
            <a:endParaRPr b="1" sz="2500">
              <a:solidFill>
                <a:srgbClr val="000000"/>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rgbClr val="000000"/>
              </a:buClr>
              <a:buSzPts val="2500"/>
              <a:buFont typeface="Times New Roman"/>
              <a:buChar char="●"/>
            </a:pPr>
            <a:r>
              <a:rPr b="1" lang="en" sz="2500">
                <a:solidFill>
                  <a:srgbClr val="000000"/>
                </a:solidFill>
                <a:latin typeface="Times New Roman"/>
                <a:ea typeface="Times New Roman"/>
                <a:cs typeface="Times New Roman"/>
                <a:sym typeface="Times New Roman"/>
              </a:rPr>
              <a:t>Time consuming and costly to produce reports.</a:t>
            </a:r>
            <a:endParaRPr b="1" sz="2500">
              <a:solidFill>
                <a:srgbClr val="000000"/>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rgbClr val="000000"/>
              </a:buClr>
              <a:buSzPts val="2500"/>
              <a:buFont typeface="Times New Roman"/>
              <a:buChar char="●"/>
            </a:pPr>
            <a:r>
              <a:rPr b="1" lang="en" sz="2500">
                <a:solidFill>
                  <a:srgbClr val="000000"/>
                </a:solidFill>
                <a:latin typeface="Times New Roman"/>
                <a:ea typeface="Times New Roman"/>
                <a:cs typeface="Times New Roman"/>
                <a:sym typeface="Times New Roman"/>
              </a:rPr>
              <a:t>Lack of security.</a:t>
            </a:r>
            <a:endParaRPr b="1" sz="2500">
              <a:solidFill>
                <a:srgbClr val="000000"/>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rgbClr val="000000"/>
              </a:buClr>
              <a:buSzPts val="2500"/>
              <a:buFont typeface="Times New Roman"/>
              <a:buChar char="●"/>
            </a:pPr>
            <a:r>
              <a:rPr b="1" lang="en" sz="2500">
                <a:solidFill>
                  <a:srgbClr val="000000"/>
                </a:solidFill>
                <a:latin typeface="Times New Roman"/>
                <a:ea typeface="Times New Roman"/>
                <a:cs typeface="Times New Roman"/>
                <a:sym typeface="Times New Roman"/>
              </a:rPr>
              <a:t>No Transparency.</a:t>
            </a:r>
            <a:endParaRPr sz="2500">
              <a:solidFill>
                <a:srgbClr val="00000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Problem Definition</a:t>
            </a:r>
            <a:endParaRPr/>
          </a:p>
        </p:txBody>
      </p:sp>
      <p:sp>
        <p:nvSpPr>
          <p:cNvPr id="98" name="Google Shape;98;p18"/>
          <p:cNvSpPr txBox="1"/>
          <p:nvPr>
            <p:ph idx="1" type="body"/>
          </p:nvPr>
        </p:nvSpPr>
        <p:spPr>
          <a:xfrm>
            <a:off x="252850" y="1553850"/>
            <a:ext cx="8520600" cy="3028200"/>
          </a:xfrm>
          <a:prstGeom prst="rect">
            <a:avLst/>
          </a:prstGeom>
          <a:noFill/>
          <a:ln>
            <a:noFill/>
          </a:ln>
        </p:spPr>
        <p:txBody>
          <a:bodyPr anchorCtr="0" anchor="t" bIns="91425" lIns="91425" spcFirstLastPara="1" rIns="91425" wrap="square" tIns="91425">
            <a:noAutofit/>
          </a:bodyPr>
          <a:lstStyle/>
          <a:p>
            <a:pPr indent="0" lvl="0" marL="457200" rtl="0" algn="l">
              <a:lnSpc>
                <a:spcPct val="90000"/>
              </a:lnSpc>
              <a:spcBef>
                <a:spcPts val="0"/>
              </a:spcBef>
              <a:spcAft>
                <a:spcPts val="0"/>
              </a:spcAft>
              <a:buNone/>
            </a:pPr>
            <a:r>
              <a:rPr b="1" lang="en" sz="2600">
                <a:solidFill>
                  <a:srgbClr val="000000"/>
                </a:solidFill>
                <a:latin typeface="Times New Roman"/>
                <a:ea typeface="Times New Roman"/>
                <a:cs typeface="Times New Roman"/>
                <a:sym typeface="Times New Roman"/>
              </a:rPr>
              <a:t>This project aims to capture the photo or video of the students, convert it into frames, relate it with the database to ensure their presence or absence, mark attendance with time stamp for the particular student to maintain the record.</a:t>
            </a:r>
            <a:endParaRPr sz="2600">
              <a:solidFill>
                <a:srgbClr val="000000"/>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Block Diagram :</a:t>
            </a:r>
            <a:endParaRPr/>
          </a:p>
        </p:txBody>
      </p:sp>
      <p:pic>
        <p:nvPicPr>
          <p:cNvPr id="104" name="Google Shape;104;p19"/>
          <p:cNvPicPr preferRelativeResize="0"/>
          <p:nvPr/>
        </p:nvPicPr>
        <p:blipFill>
          <a:blip r:embed="rId3">
            <a:alphaModFix/>
          </a:blip>
          <a:stretch>
            <a:fillRect/>
          </a:stretch>
        </p:blipFill>
        <p:spPr>
          <a:xfrm>
            <a:off x="303500" y="1335650"/>
            <a:ext cx="8577826" cy="3707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Modular Diagram :</a:t>
            </a:r>
            <a:endParaRPr/>
          </a:p>
        </p:txBody>
      </p:sp>
      <p:pic>
        <p:nvPicPr>
          <p:cNvPr id="110" name="Google Shape;110;p20"/>
          <p:cNvPicPr preferRelativeResize="0"/>
          <p:nvPr/>
        </p:nvPicPr>
        <p:blipFill>
          <a:blip r:embed="rId3">
            <a:alphaModFix/>
          </a:blip>
          <a:stretch>
            <a:fillRect/>
          </a:stretch>
        </p:blipFill>
        <p:spPr>
          <a:xfrm>
            <a:off x="143750" y="1354100"/>
            <a:ext cx="8856549" cy="3764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Hardware, Software, Tools and constraint</a:t>
            </a:r>
            <a:endParaRPr/>
          </a:p>
        </p:txBody>
      </p:sp>
      <p:sp>
        <p:nvSpPr>
          <p:cNvPr id="116" name="Google Shape;116;p21"/>
          <p:cNvSpPr txBox="1"/>
          <p:nvPr>
            <p:ph idx="1" type="body"/>
          </p:nvPr>
        </p:nvSpPr>
        <p:spPr>
          <a:xfrm>
            <a:off x="76500" y="1323975"/>
            <a:ext cx="4235100" cy="37137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SzPts val="1400"/>
              <a:buNone/>
            </a:pPr>
            <a:r>
              <a:rPr b="1" lang="en" sz="1800">
                <a:solidFill>
                  <a:srgbClr val="000000"/>
                </a:solidFill>
                <a:latin typeface="Arial"/>
                <a:ea typeface="Arial"/>
                <a:cs typeface="Arial"/>
                <a:sym typeface="Arial"/>
              </a:rPr>
              <a:t>Software Used:</a:t>
            </a:r>
            <a:endParaRPr b="1" sz="1800">
              <a:solidFill>
                <a:srgbClr val="000000"/>
              </a:solidFill>
              <a:latin typeface="Arial"/>
              <a:ea typeface="Arial"/>
              <a:cs typeface="Arial"/>
              <a:sym typeface="Arial"/>
            </a:endParaRPr>
          </a:p>
          <a:p>
            <a:pPr indent="-228600" lvl="0" marL="457200" rtl="0" algn="l">
              <a:lnSpc>
                <a:spcPct val="115000"/>
              </a:lnSpc>
              <a:spcBef>
                <a:spcPts val="0"/>
              </a:spcBef>
              <a:spcAft>
                <a:spcPts val="0"/>
              </a:spcAft>
              <a:buSzPts val="1400"/>
              <a:buNone/>
            </a:pPr>
            <a:r>
              <a:t/>
            </a:r>
            <a:endParaRPr sz="1400"/>
          </a:p>
          <a:p>
            <a:pPr indent="-317500" lvl="0"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Anaconda</a:t>
            </a:r>
            <a:endParaRPr b="1" sz="1400">
              <a:solidFill>
                <a:srgbClr val="000000"/>
              </a:solidFill>
              <a:latin typeface="Arial"/>
              <a:ea typeface="Arial"/>
              <a:cs typeface="Arial"/>
              <a:sym typeface="Arial"/>
            </a:endParaRPr>
          </a:p>
          <a:p>
            <a:pPr indent="-317500" lvl="0"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Dlib</a:t>
            </a:r>
            <a:endParaRPr b="1" sz="1400">
              <a:solidFill>
                <a:srgbClr val="000000"/>
              </a:solidFill>
              <a:latin typeface="Arial"/>
              <a:ea typeface="Arial"/>
              <a:cs typeface="Arial"/>
              <a:sym typeface="Arial"/>
            </a:endParaRPr>
          </a:p>
          <a:p>
            <a:pPr indent="-317500" lvl="0"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Visual Studio</a:t>
            </a:r>
            <a:endParaRPr b="1" sz="1400">
              <a:solidFill>
                <a:srgbClr val="000000"/>
              </a:solidFill>
              <a:latin typeface="Arial"/>
              <a:ea typeface="Arial"/>
              <a:cs typeface="Arial"/>
              <a:sym typeface="Arial"/>
            </a:endParaRPr>
          </a:p>
          <a:p>
            <a:pPr indent="0" lvl="0" marL="0" rtl="0" algn="l">
              <a:lnSpc>
                <a:spcPct val="115000"/>
              </a:lnSpc>
              <a:spcBef>
                <a:spcPts val="0"/>
              </a:spcBef>
              <a:spcAft>
                <a:spcPts val="0"/>
              </a:spcAft>
              <a:buSzPts val="1400"/>
              <a:buNone/>
            </a:pPr>
            <a:r>
              <a:t/>
            </a:r>
            <a:endParaRPr b="1" sz="1400">
              <a:solidFill>
                <a:srgbClr val="000000"/>
              </a:solidFill>
              <a:latin typeface="Arial"/>
              <a:ea typeface="Arial"/>
              <a:cs typeface="Arial"/>
              <a:sym typeface="Arial"/>
            </a:endParaRPr>
          </a:p>
          <a:p>
            <a:pPr indent="457200" lvl="0" marL="0" rtl="0" algn="l">
              <a:lnSpc>
                <a:spcPct val="115000"/>
              </a:lnSpc>
              <a:spcBef>
                <a:spcPts val="0"/>
              </a:spcBef>
              <a:spcAft>
                <a:spcPts val="0"/>
              </a:spcAft>
              <a:buSzPts val="1400"/>
              <a:buNone/>
            </a:pPr>
            <a:r>
              <a:rPr b="1" lang="en" sz="1800">
                <a:solidFill>
                  <a:srgbClr val="000000"/>
                </a:solidFill>
                <a:latin typeface="Arial"/>
                <a:ea typeface="Arial"/>
                <a:cs typeface="Arial"/>
                <a:sym typeface="Arial"/>
              </a:rPr>
              <a:t>Tools :</a:t>
            </a:r>
            <a:endParaRPr b="1" sz="1800">
              <a:solidFill>
                <a:srgbClr val="000000"/>
              </a:solidFill>
              <a:latin typeface="Arial"/>
              <a:ea typeface="Arial"/>
              <a:cs typeface="Arial"/>
              <a:sym typeface="Arial"/>
            </a:endParaRPr>
          </a:p>
          <a:p>
            <a:pPr indent="0" lvl="0" marL="0" rtl="0" algn="l">
              <a:lnSpc>
                <a:spcPct val="115000"/>
              </a:lnSpc>
              <a:spcBef>
                <a:spcPts val="0"/>
              </a:spcBef>
              <a:spcAft>
                <a:spcPts val="0"/>
              </a:spcAft>
              <a:buSzPts val="1400"/>
              <a:buNone/>
            </a:pPr>
            <a:r>
              <a:t/>
            </a:r>
            <a:endParaRPr b="1" sz="1400">
              <a:solidFill>
                <a:srgbClr val="000000"/>
              </a:solidFill>
              <a:latin typeface="Arial"/>
              <a:ea typeface="Arial"/>
              <a:cs typeface="Arial"/>
              <a:sym typeface="Arial"/>
            </a:endParaRPr>
          </a:p>
          <a:p>
            <a:pPr indent="-317500" lvl="0"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Cmake</a:t>
            </a:r>
            <a:endParaRPr b="1" sz="1400">
              <a:solidFill>
                <a:srgbClr val="000000"/>
              </a:solidFill>
              <a:latin typeface="Arial"/>
              <a:ea typeface="Arial"/>
              <a:cs typeface="Arial"/>
              <a:sym typeface="Arial"/>
            </a:endParaRPr>
          </a:p>
          <a:p>
            <a:pPr indent="-317500" lvl="0"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VC++</a:t>
            </a:r>
            <a:endParaRPr b="1" sz="1400">
              <a:solidFill>
                <a:srgbClr val="000000"/>
              </a:solidFill>
              <a:latin typeface="Arial"/>
              <a:ea typeface="Arial"/>
              <a:cs typeface="Arial"/>
              <a:sym typeface="Arial"/>
            </a:endParaRPr>
          </a:p>
          <a:p>
            <a:pPr indent="-317500" lvl="0"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Windows 10 SDK</a:t>
            </a:r>
            <a:endParaRPr b="1" sz="1400">
              <a:solidFill>
                <a:srgbClr val="000000"/>
              </a:solidFill>
              <a:latin typeface="Arial"/>
              <a:ea typeface="Arial"/>
              <a:cs typeface="Arial"/>
              <a:sym typeface="Arial"/>
            </a:endParaRPr>
          </a:p>
          <a:p>
            <a:pPr indent="-317500" lvl="0"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OpenCV</a:t>
            </a:r>
            <a:endParaRPr b="1" sz="1400">
              <a:solidFill>
                <a:srgbClr val="000000"/>
              </a:solidFill>
              <a:latin typeface="Arial"/>
              <a:ea typeface="Arial"/>
              <a:cs typeface="Arial"/>
              <a:sym typeface="Arial"/>
            </a:endParaRPr>
          </a:p>
          <a:p>
            <a:pPr indent="0" lvl="0" marL="0" rtl="0" algn="l">
              <a:lnSpc>
                <a:spcPct val="115000"/>
              </a:lnSpc>
              <a:spcBef>
                <a:spcPts val="0"/>
              </a:spcBef>
              <a:spcAft>
                <a:spcPts val="0"/>
              </a:spcAft>
              <a:buSzPts val="1400"/>
              <a:buNone/>
            </a:pPr>
            <a:r>
              <a:t/>
            </a:r>
            <a:endParaRPr sz="1400"/>
          </a:p>
          <a:p>
            <a:pPr indent="0" lvl="0" marL="0" rtl="0" algn="l">
              <a:lnSpc>
                <a:spcPct val="115000"/>
              </a:lnSpc>
              <a:spcBef>
                <a:spcPts val="0"/>
              </a:spcBef>
              <a:spcAft>
                <a:spcPts val="0"/>
              </a:spcAft>
              <a:buSzPts val="1400"/>
              <a:buNone/>
            </a:pPr>
            <a:r>
              <a:t/>
            </a:r>
            <a:endParaRPr sz="1400"/>
          </a:p>
        </p:txBody>
      </p:sp>
      <p:sp>
        <p:nvSpPr>
          <p:cNvPr id="117" name="Google Shape;117;p21"/>
          <p:cNvSpPr txBox="1"/>
          <p:nvPr>
            <p:ph idx="2" type="body"/>
          </p:nvPr>
        </p:nvSpPr>
        <p:spPr>
          <a:xfrm>
            <a:off x="4832425" y="1323975"/>
            <a:ext cx="4235100" cy="37137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None/>
            </a:pPr>
            <a:r>
              <a:rPr b="1" lang="en" sz="1800">
                <a:solidFill>
                  <a:srgbClr val="000000"/>
                </a:solidFill>
                <a:latin typeface="Arial"/>
                <a:ea typeface="Arial"/>
                <a:cs typeface="Arial"/>
                <a:sym typeface="Arial"/>
              </a:rPr>
              <a:t>Constraint:</a:t>
            </a:r>
            <a:endParaRPr b="1" sz="1800">
              <a:solidFill>
                <a:srgbClr val="000000"/>
              </a:solidFill>
              <a:latin typeface="Arial"/>
              <a:ea typeface="Arial"/>
              <a:cs typeface="Arial"/>
              <a:sym typeface="Arial"/>
            </a:endParaRPr>
          </a:p>
          <a:p>
            <a:pPr indent="-228600" lvl="0" marL="457200" rtl="0" algn="l">
              <a:lnSpc>
                <a:spcPct val="115000"/>
              </a:lnSpc>
              <a:spcBef>
                <a:spcPts val="0"/>
              </a:spcBef>
              <a:spcAft>
                <a:spcPts val="0"/>
              </a:spcAft>
              <a:buSzPts val="1400"/>
              <a:buNone/>
            </a:pPr>
            <a:r>
              <a:t/>
            </a:r>
            <a:endParaRPr b="1" sz="1800">
              <a:solidFill>
                <a:srgbClr val="000000"/>
              </a:solidFill>
              <a:latin typeface="Arial"/>
              <a:ea typeface="Arial"/>
              <a:cs typeface="Arial"/>
              <a:sym typeface="Arial"/>
            </a:endParaRPr>
          </a:p>
          <a:p>
            <a:pPr indent="-317500" lvl="0" marL="457200" rtl="0" algn="l">
              <a:lnSpc>
                <a:spcPct val="90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Good Quality Camera.    </a:t>
            </a:r>
            <a:endParaRPr b="1" sz="1400">
              <a:solidFill>
                <a:srgbClr val="000000"/>
              </a:solidFill>
              <a:latin typeface="Arial"/>
              <a:ea typeface="Arial"/>
              <a:cs typeface="Arial"/>
              <a:sym typeface="Arial"/>
            </a:endParaRPr>
          </a:p>
          <a:p>
            <a:pPr indent="0" lvl="0" marL="457200" rtl="0" algn="l">
              <a:lnSpc>
                <a:spcPct val="90000"/>
              </a:lnSpc>
              <a:spcBef>
                <a:spcPts val="0"/>
              </a:spcBef>
              <a:spcAft>
                <a:spcPts val="0"/>
              </a:spcAft>
              <a:buSzPts val="1300"/>
              <a:buNone/>
            </a:pPr>
            <a:r>
              <a:t/>
            </a:r>
            <a:endParaRPr b="1" sz="1400">
              <a:solidFill>
                <a:srgbClr val="000000"/>
              </a:solidFill>
              <a:latin typeface="Arial"/>
              <a:ea typeface="Arial"/>
              <a:cs typeface="Arial"/>
              <a:sym typeface="Arial"/>
            </a:endParaRPr>
          </a:p>
          <a:p>
            <a:pPr indent="-317500" lvl="0" marL="457200" rtl="0" algn="l">
              <a:lnSpc>
                <a:spcPct val="90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Continuous Network Connectivity Required.</a:t>
            </a:r>
            <a:endParaRPr b="1" sz="1400">
              <a:solidFill>
                <a:srgbClr val="000000"/>
              </a:solidFill>
              <a:latin typeface="Arial"/>
              <a:ea typeface="Arial"/>
              <a:cs typeface="Arial"/>
              <a:sym typeface="Arial"/>
            </a:endParaRPr>
          </a:p>
          <a:p>
            <a:pPr indent="0" lvl="0" marL="457200" rtl="0" algn="l">
              <a:lnSpc>
                <a:spcPct val="90000"/>
              </a:lnSpc>
              <a:spcBef>
                <a:spcPts val="0"/>
              </a:spcBef>
              <a:spcAft>
                <a:spcPts val="0"/>
              </a:spcAft>
              <a:buSzPts val="1300"/>
              <a:buNone/>
            </a:pPr>
            <a:r>
              <a:t/>
            </a:r>
            <a:endParaRPr b="1" sz="1400">
              <a:solidFill>
                <a:srgbClr val="000000"/>
              </a:solidFill>
              <a:latin typeface="Arial"/>
              <a:ea typeface="Arial"/>
              <a:cs typeface="Arial"/>
              <a:sym typeface="Arial"/>
            </a:endParaRPr>
          </a:p>
          <a:p>
            <a:pPr indent="-317500" lvl="0" marL="457200" rtl="0" algn="l">
              <a:lnSpc>
                <a:spcPct val="90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Faces should be properly visible to the Camera .</a:t>
            </a:r>
            <a:endParaRPr b="1" sz="1400">
              <a:solidFill>
                <a:srgbClr val="000000"/>
              </a:solidFill>
              <a:latin typeface="Arial"/>
              <a:ea typeface="Arial"/>
              <a:cs typeface="Arial"/>
              <a:sym typeface="Arial"/>
            </a:endParaRPr>
          </a:p>
          <a:p>
            <a:pPr indent="0" lvl="0" marL="457200" rtl="0" algn="l">
              <a:lnSpc>
                <a:spcPct val="90000"/>
              </a:lnSpc>
              <a:spcBef>
                <a:spcPts val="0"/>
              </a:spcBef>
              <a:spcAft>
                <a:spcPts val="0"/>
              </a:spcAft>
              <a:buSzPts val="1300"/>
              <a:buNone/>
            </a:pPr>
            <a:r>
              <a:t/>
            </a:r>
            <a:endParaRPr b="1" sz="1400">
              <a:solidFill>
                <a:srgbClr val="000000"/>
              </a:solidFill>
              <a:latin typeface="Arial"/>
              <a:ea typeface="Arial"/>
              <a:cs typeface="Arial"/>
              <a:sym typeface="Arial"/>
            </a:endParaRPr>
          </a:p>
          <a:p>
            <a:pPr indent="-317500" lvl="0" marL="457200" rtl="0" algn="l">
              <a:lnSpc>
                <a:spcPct val="90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Processor requirement varies according to the size of the Database.</a:t>
            </a:r>
            <a:endParaRPr b="1" sz="1400">
              <a:solidFill>
                <a:srgbClr val="000000"/>
              </a:solidFill>
              <a:latin typeface="Arial"/>
              <a:ea typeface="Arial"/>
              <a:cs typeface="Arial"/>
              <a:sym typeface="Arial"/>
            </a:endParaRPr>
          </a:p>
          <a:p>
            <a:pPr indent="0" lvl="0" marL="457200" rtl="0" algn="l">
              <a:lnSpc>
                <a:spcPct val="90000"/>
              </a:lnSpc>
              <a:spcBef>
                <a:spcPts val="0"/>
              </a:spcBef>
              <a:spcAft>
                <a:spcPts val="0"/>
              </a:spcAft>
              <a:buSzPts val="1300"/>
              <a:buNone/>
            </a:pPr>
            <a:r>
              <a:t/>
            </a:r>
            <a:endParaRPr b="1" sz="1400">
              <a:solidFill>
                <a:srgbClr val="000000"/>
              </a:solidFill>
              <a:latin typeface="Arial"/>
              <a:ea typeface="Arial"/>
              <a:cs typeface="Arial"/>
              <a:sym typeface="Arial"/>
            </a:endParaRPr>
          </a:p>
          <a:p>
            <a:pPr indent="-317500" lvl="0" marL="457200" rtl="0" algn="l">
              <a:lnSpc>
                <a:spcPct val="90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Camera Accessibility</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